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51"/>
  </p:notesMasterIdLst>
  <p:sldIdLst>
    <p:sldId id="256" r:id="rId3"/>
    <p:sldId id="257" r:id="rId4"/>
    <p:sldId id="259" r:id="rId5"/>
    <p:sldId id="260" r:id="rId6"/>
    <p:sldId id="287" r:id="rId7"/>
    <p:sldId id="261" r:id="rId8"/>
    <p:sldId id="297" r:id="rId9"/>
    <p:sldId id="268" r:id="rId10"/>
    <p:sldId id="290" r:id="rId11"/>
    <p:sldId id="265" r:id="rId12"/>
    <p:sldId id="298" r:id="rId13"/>
    <p:sldId id="291" r:id="rId14"/>
    <p:sldId id="269" r:id="rId15"/>
    <p:sldId id="310" r:id="rId16"/>
    <p:sldId id="311" r:id="rId17"/>
    <p:sldId id="271" r:id="rId18"/>
    <p:sldId id="295" r:id="rId19"/>
    <p:sldId id="292" r:id="rId20"/>
    <p:sldId id="293" r:id="rId21"/>
    <p:sldId id="285" r:id="rId22"/>
    <p:sldId id="294" r:id="rId23"/>
    <p:sldId id="263" r:id="rId24"/>
    <p:sldId id="272" r:id="rId25"/>
    <p:sldId id="299" r:id="rId26"/>
    <p:sldId id="273" r:id="rId27"/>
    <p:sldId id="274" r:id="rId28"/>
    <p:sldId id="275" r:id="rId29"/>
    <p:sldId id="276" r:id="rId30"/>
    <p:sldId id="277" r:id="rId31"/>
    <p:sldId id="278" r:id="rId32"/>
    <p:sldId id="300" r:id="rId33"/>
    <p:sldId id="301" r:id="rId34"/>
    <p:sldId id="302" r:id="rId35"/>
    <p:sldId id="303" r:id="rId36"/>
    <p:sldId id="304" r:id="rId37"/>
    <p:sldId id="262" r:id="rId38"/>
    <p:sldId id="305" r:id="rId39"/>
    <p:sldId id="308" r:id="rId40"/>
    <p:sldId id="306" r:id="rId41"/>
    <p:sldId id="307" r:id="rId42"/>
    <p:sldId id="281" r:id="rId43"/>
    <p:sldId id="309" r:id="rId44"/>
    <p:sldId id="296" r:id="rId45"/>
    <p:sldId id="283" r:id="rId46"/>
    <p:sldId id="284" r:id="rId47"/>
    <p:sldId id="266" r:id="rId48"/>
    <p:sldId id="258" r:id="rId49"/>
    <p:sldId id="286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5E00"/>
    <a:srgbClr val="00A9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09A177-E998-9213-A922-E285B7F4C8C5}" v="9" dt="2019-12-01T20:02:39.526"/>
    <p1510:client id="{159864C6-7B1B-4615-939E-390358F18F06}" v="18" dt="2019-12-01T02:02:33.143"/>
    <p1510:client id="{33D8AB5E-5D79-963C-924B-1472975EA962}" v="448" dt="2019-12-01T22:41:03.908"/>
    <p1510:client id="{343F7A78-3C40-B834-21C4-BE33126DFC55}" v="1602" dt="2019-12-01T23:03:36.653"/>
    <p1510:client id="{4233E5A9-95CA-9438-5A85-FEA922970FAF}" v="25" dt="2019-12-01T08:38:44.398"/>
    <p1510:client id="{4716B420-F217-48A9-76CA-A867B84CAD3D}" v="532" dt="2019-12-01T07:59:51.112"/>
    <p1510:client id="{49076341-F83C-41C4-AEFE-36FCE7D3D659}" v="362" dt="2019-12-02T00:18:26.081"/>
    <p1510:client id="{4C9C9F2A-01A6-4483-8BCF-4C0C634B6846}" v="1" dt="2019-12-02T23:25:52.094"/>
    <p1510:client id="{7FB2430E-4562-44B0-8FBD-5188E82FA6A6}" v="79" dt="2019-12-01T20:46:55.201"/>
    <p1510:client id="{839A0A3A-26AD-2568-77D7-D1E970F9CEFA}" v="197" dt="2019-12-01T20:06:04.782"/>
    <p1510:client id="{8C8464F8-66D2-46E1-935C-AC43D4A2D7FC}" v="541" dt="2019-12-01T07:15:38.539"/>
    <p1510:client id="{9083D103-F475-DDA5-5A73-EFC231E1192F}" v="1589" dt="2019-12-01T00:52:46.888"/>
    <p1510:client id="{B90E79AA-5A0F-7CDF-2C54-EF8359E2F7EE}" v="364" dt="2019-12-01T05:45:17.582"/>
    <p1510:client id="{BF8B92E3-C866-81E7-5562-2439379D980F}" v="5" dt="2019-12-01T19:44:53.442"/>
    <p1510:client id="{E27A60E1-1003-BB9A-A1B6-E42C858CACE8}" v="119" dt="2019-12-01T22:00:52.609"/>
    <p1510:client id="{E55CDB8E-76EC-C431-A964-73003F3C547F}" v="57" dt="2019-12-01T20:43:05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6_A4D6FABB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184278556929731E-2"/>
          <c:y val="0.12268525221437636"/>
          <c:w val="0.92490499616481259"/>
          <c:h val="0.787692659131513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5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>
                  <a:innerShdw blurRad="114300" dist="63500">
                    <a:schemeClr val="accent2">
                      <a:lumMod val="75000"/>
                      <a:alpha val="75000"/>
                    </a:schemeClr>
                  </a:innerShdw>
                </a:effectLst>
              </c:spPr>
            </c:marker>
            <c:bubble3D val="0"/>
            <c:spPr>
              <a:ln w="19050" cap="rnd">
                <a:noFill/>
                <a:round/>
              </a:ln>
              <a:effectLst>
                <a:innerShdw blurRad="114300" dist="63500">
                  <a:schemeClr val="accent2">
                    <a:lumMod val="75000"/>
                    <a:alpha val="75000"/>
                  </a:scheme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282A-4315-B514-D0FC0F19F3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Sheet1!$A$2:$A$32</c:f>
              <c:numCache>
                <c:formatCode>General</c:formatCode>
                <c:ptCount val="31"/>
                <c:pt idx="0">
                  <c:v>2</c:v>
                </c:pt>
                <c:pt idx="1">
                  <c:v>2.5</c:v>
                </c:pt>
                <c:pt idx="2">
                  <c:v>6</c:v>
                </c:pt>
                <c:pt idx="3">
                  <c:v>9</c:v>
                </c:pt>
                <c:pt idx="4">
                  <c:v>15</c:v>
                </c:pt>
                <c:pt idx="5">
                  <c:v>13</c:v>
                </c:pt>
                <c:pt idx="6">
                  <c:v>12</c:v>
                </c:pt>
                <c:pt idx="7">
                  <c:v>1</c:v>
                </c:pt>
                <c:pt idx="8">
                  <c:v>4</c:v>
                </c:pt>
                <c:pt idx="9">
                  <c:v>11</c:v>
                </c:pt>
                <c:pt idx="10">
                  <c:v>8</c:v>
                </c:pt>
                <c:pt idx="11">
                  <c:v>5</c:v>
                </c:pt>
                <c:pt idx="12">
                  <c:v>14</c:v>
                </c:pt>
                <c:pt idx="13">
                  <c:v>1</c:v>
                </c:pt>
                <c:pt idx="14">
                  <c:v>10</c:v>
                </c:pt>
                <c:pt idx="15">
                  <c:v>11.5</c:v>
                </c:pt>
                <c:pt idx="16">
                  <c:v>2</c:v>
                </c:pt>
                <c:pt idx="17">
                  <c:v>3</c:v>
                </c:pt>
                <c:pt idx="18">
                  <c:v>0.7</c:v>
                </c:pt>
                <c:pt idx="19">
                  <c:v>1.5</c:v>
                </c:pt>
                <c:pt idx="20">
                  <c:v>5</c:v>
                </c:pt>
                <c:pt idx="21">
                  <c:v>7</c:v>
                </c:pt>
                <c:pt idx="22">
                  <c:v>7</c:v>
                </c:pt>
                <c:pt idx="23">
                  <c:v>5</c:v>
                </c:pt>
                <c:pt idx="24">
                  <c:v>9</c:v>
                </c:pt>
                <c:pt idx="25">
                  <c:v>10</c:v>
                </c:pt>
                <c:pt idx="26">
                  <c:v>13</c:v>
                </c:pt>
                <c:pt idx="27">
                  <c:v>15</c:v>
                </c:pt>
                <c:pt idx="28">
                  <c:v>14.5</c:v>
                </c:pt>
                <c:pt idx="29">
                  <c:v>14</c:v>
                </c:pt>
                <c:pt idx="30">
                  <c:v>12</c:v>
                </c:pt>
              </c:numCache>
            </c:numRef>
          </c:xVal>
          <c:yVal>
            <c:numRef>
              <c:f>Sheet1!$B$2:$B$32</c:f>
              <c:numCache>
                <c:formatCode>General</c:formatCode>
                <c:ptCount val="31"/>
                <c:pt idx="0">
                  <c:v>1</c:v>
                </c:pt>
                <c:pt idx="1">
                  <c:v>7</c:v>
                </c:pt>
                <c:pt idx="2">
                  <c:v>4</c:v>
                </c:pt>
                <c:pt idx="3">
                  <c:v>10</c:v>
                </c:pt>
                <c:pt idx="4">
                  <c:v>5</c:v>
                </c:pt>
                <c:pt idx="5">
                  <c:v>12</c:v>
                </c:pt>
                <c:pt idx="6">
                  <c:v>8</c:v>
                </c:pt>
                <c:pt idx="7">
                  <c:v>13</c:v>
                </c:pt>
                <c:pt idx="8">
                  <c:v>10</c:v>
                </c:pt>
                <c:pt idx="9">
                  <c:v>3</c:v>
                </c:pt>
                <c:pt idx="10">
                  <c:v>7</c:v>
                </c:pt>
                <c:pt idx="11">
                  <c:v>9</c:v>
                </c:pt>
                <c:pt idx="12">
                  <c:v>3</c:v>
                </c:pt>
                <c:pt idx="13">
                  <c:v>6</c:v>
                </c:pt>
                <c:pt idx="14">
                  <c:v>14</c:v>
                </c:pt>
                <c:pt idx="15">
                  <c:v>5.5</c:v>
                </c:pt>
                <c:pt idx="16">
                  <c:v>15</c:v>
                </c:pt>
                <c:pt idx="17">
                  <c:v>9</c:v>
                </c:pt>
                <c:pt idx="18">
                  <c:v>6.5</c:v>
                </c:pt>
                <c:pt idx="19">
                  <c:v>3</c:v>
                </c:pt>
                <c:pt idx="20">
                  <c:v>3</c:v>
                </c:pt>
                <c:pt idx="21">
                  <c:v>6</c:v>
                </c:pt>
                <c:pt idx="22">
                  <c:v>10</c:v>
                </c:pt>
                <c:pt idx="23">
                  <c:v>8</c:v>
                </c:pt>
                <c:pt idx="24">
                  <c:v>9</c:v>
                </c:pt>
                <c:pt idx="25">
                  <c:v>4</c:v>
                </c:pt>
                <c:pt idx="26">
                  <c:v>0.5</c:v>
                </c:pt>
                <c:pt idx="27">
                  <c:v>2</c:v>
                </c:pt>
                <c:pt idx="28">
                  <c:v>6</c:v>
                </c:pt>
                <c:pt idx="29">
                  <c:v>10</c:v>
                </c:pt>
                <c:pt idx="30">
                  <c:v>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82A-4315-B514-D0FC0F19F36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943149584"/>
        <c:axId val="1640792960"/>
      </c:scatterChart>
      <c:valAx>
        <c:axId val="194314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792960"/>
        <c:crosses val="autoZero"/>
        <c:crossBetween val="midCat"/>
      </c:valAx>
      <c:valAx>
        <c:axId val="1640792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3149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AB31A0-1724-4164-A1AF-520756C4B0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D023C66-FAE5-4732-A392-6181531003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rich information provides new opportunities to understand causes and opportunities</a:t>
          </a:r>
          <a:r>
            <a:rPr lang="en-US" b="0" i="0" u="none" strike="noStrike" cap="none" baseline="0" noProof="0">
              <a:latin typeface="Century Gothic"/>
            </a:rPr>
            <a:t> [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Century Gothic"/>
            </a:rPr>
            <a:t>1]</a:t>
          </a:r>
          <a:endParaRPr lang="en-US"/>
        </a:p>
      </dgm:t>
    </dgm:pt>
    <dgm:pt modelId="{6E13FFE1-63E4-441C-8778-67C5A6FBCB55}" type="parTrans" cxnId="{94CDD06C-DF88-4CAE-818D-51A2E8B95EE4}">
      <dgm:prSet/>
      <dgm:spPr/>
      <dgm:t>
        <a:bodyPr/>
        <a:lstStyle/>
        <a:p>
          <a:endParaRPr lang="en-US"/>
        </a:p>
      </dgm:t>
    </dgm:pt>
    <dgm:pt modelId="{8ACD3481-2BA8-4531-A9C6-0816E93EF9D2}" type="sibTrans" cxnId="{94CDD06C-DF88-4CAE-818D-51A2E8B95EE4}">
      <dgm:prSet/>
      <dgm:spPr/>
      <dgm:t>
        <a:bodyPr/>
        <a:lstStyle/>
        <a:p>
          <a:endParaRPr lang="en-US"/>
        </a:p>
      </dgm:t>
    </dgm:pt>
    <dgm:pt modelId="{BE54B0B4-D989-4704-A1BE-043C6091B1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to identify patterns</a:t>
          </a:r>
        </a:p>
      </dgm:t>
    </dgm:pt>
    <dgm:pt modelId="{68ABA4F9-2F3A-45F7-B0DA-6CF9FAD3189B}" type="parTrans" cxnId="{C5F767D6-773C-46D3-8337-E6A2D23FFB30}">
      <dgm:prSet/>
      <dgm:spPr/>
      <dgm:t>
        <a:bodyPr/>
        <a:lstStyle/>
        <a:p>
          <a:endParaRPr lang="en-US"/>
        </a:p>
      </dgm:t>
    </dgm:pt>
    <dgm:pt modelId="{C55175E5-DF45-4C08-9FCF-F22650D98736}" type="sibTrans" cxnId="{C5F767D6-773C-46D3-8337-E6A2D23FFB30}">
      <dgm:prSet/>
      <dgm:spPr/>
      <dgm:t>
        <a:bodyPr/>
        <a:lstStyle/>
        <a:p>
          <a:endParaRPr lang="en-US"/>
        </a:p>
      </dgm:t>
    </dgm:pt>
    <dgm:pt modelId="{CC7FE177-179A-4C8A-A8A9-017A1FC222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entury Gothic" panose="020B0502020202020204"/>
            </a:rPr>
            <a:t>Disease</a:t>
          </a:r>
          <a:endParaRPr lang="en-US"/>
        </a:p>
      </dgm:t>
    </dgm:pt>
    <dgm:pt modelId="{59E5AC56-F560-4818-AD6E-E1D794A211B1}" type="parTrans" cxnId="{CF7441F2-E60F-4583-B764-DB80F98579C0}">
      <dgm:prSet/>
      <dgm:spPr/>
      <dgm:t>
        <a:bodyPr/>
        <a:lstStyle/>
        <a:p>
          <a:endParaRPr lang="en-US"/>
        </a:p>
      </dgm:t>
    </dgm:pt>
    <dgm:pt modelId="{3270BC84-DBCF-4FEB-8A62-1687F408F808}" type="sibTrans" cxnId="{CF7441F2-E60F-4583-B764-DB80F98579C0}">
      <dgm:prSet/>
      <dgm:spPr/>
      <dgm:t>
        <a:bodyPr/>
        <a:lstStyle/>
        <a:p>
          <a:endParaRPr lang="en-US"/>
        </a:p>
      </dgm:t>
    </dgm:pt>
    <dgm:pt modelId="{3612521C-521F-4AEE-9746-97198CDDEF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Crime</a:t>
          </a:r>
        </a:p>
      </dgm:t>
    </dgm:pt>
    <dgm:pt modelId="{508DEC33-9E4C-4519-AC63-22FF3EC87CCA}" type="parTrans" cxnId="{7A2E57BE-269F-43E5-B8BF-FC7252C8EED6}">
      <dgm:prSet/>
      <dgm:spPr/>
      <dgm:t>
        <a:bodyPr/>
        <a:lstStyle/>
        <a:p>
          <a:endParaRPr lang="en-US"/>
        </a:p>
      </dgm:t>
    </dgm:pt>
    <dgm:pt modelId="{36E875B6-2775-48B4-9988-93DCC0A2DB18}" type="sibTrans" cxnId="{7A2E57BE-269F-43E5-B8BF-FC7252C8EED6}">
      <dgm:prSet/>
      <dgm:spPr/>
      <dgm:t>
        <a:bodyPr/>
        <a:lstStyle/>
        <a:p>
          <a:endParaRPr lang="en-US"/>
        </a:p>
      </dgm:t>
    </dgm:pt>
    <dgm:pt modelId="{20CD9AA1-04D3-4C63-B8C1-E16C4D697B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</a:t>
          </a:r>
          <a:r>
            <a:rPr lang="en-US">
              <a:latin typeface="Century Gothic" panose="020B0502020202020204"/>
            </a:rPr>
            <a:t>data</a:t>
          </a:r>
          <a:r>
            <a:rPr lang="en-US"/>
            <a:t> provides coverage of phenomena that allows us to conduct large scale data analysis.</a:t>
          </a:r>
          <a:r>
            <a:rPr lang="en-US">
              <a:latin typeface="Century Gothic" panose="020B0502020202020204"/>
            </a:rPr>
            <a:t> [1]</a:t>
          </a:r>
          <a:endParaRPr lang="en-US"/>
        </a:p>
      </dgm:t>
    </dgm:pt>
    <dgm:pt modelId="{37355D82-D1F7-4707-8590-16A664D99BBD}" type="parTrans" cxnId="{002A56A9-BBAC-43D9-9BAD-17CB19A350A2}">
      <dgm:prSet/>
      <dgm:spPr/>
      <dgm:t>
        <a:bodyPr/>
        <a:lstStyle/>
        <a:p>
          <a:endParaRPr lang="en-US"/>
        </a:p>
      </dgm:t>
    </dgm:pt>
    <dgm:pt modelId="{42397660-1527-49C8-8ED8-7EB25DEE9AB1}" type="sibTrans" cxnId="{002A56A9-BBAC-43D9-9BAD-17CB19A350A2}">
      <dgm:prSet/>
      <dgm:spPr/>
      <dgm:t>
        <a:bodyPr/>
        <a:lstStyle/>
        <a:p>
          <a:endParaRPr lang="en-US"/>
        </a:p>
      </dgm:t>
    </dgm:pt>
    <dgm:pt modelId="{F57AFC05-DFD1-472D-937A-75893DE9031D}" type="pres">
      <dgm:prSet presAssocID="{3AAB31A0-1724-4164-A1AF-520756C4B0BA}" presName="root" presStyleCnt="0">
        <dgm:presLayoutVars>
          <dgm:dir/>
          <dgm:resizeHandles val="exact"/>
        </dgm:presLayoutVars>
      </dgm:prSet>
      <dgm:spPr/>
    </dgm:pt>
    <dgm:pt modelId="{CA30A1C0-EE9B-481B-ACBB-5DE8FF77D3F5}" type="pres">
      <dgm:prSet presAssocID="{BD023C66-FAE5-4732-A392-618153100386}" presName="compNode" presStyleCnt="0"/>
      <dgm:spPr/>
    </dgm:pt>
    <dgm:pt modelId="{FE950857-D1ED-4001-8684-DFA3AAF00405}" type="pres">
      <dgm:prSet presAssocID="{BD023C66-FAE5-4732-A392-618153100386}" presName="bgRect" presStyleLbl="bgShp" presStyleIdx="0" presStyleCnt="3"/>
      <dgm:spPr/>
    </dgm:pt>
    <dgm:pt modelId="{83115C12-BE13-49AF-B1E5-4C8C01BB6CE8}" type="pres">
      <dgm:prSet presAssocID="{BD023C66-FAE5-4732-A392-61815310038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3ACAECA-3271-4278-83D4-E16FED943EC6}" type="pres">
      <dgm:prSet presAssocID="{BD023C66-FAE5-4732-A392-618153100386}" presName="spaceRect" presStyleCnt="0"/>
      <dgm:spPr/>
    </dgm:pt>
    <dgm:pt modelId="{28932355-0046-4713-94B3-8900D76206BB}" type="pres">
      <dgm:prSet presAssocID="{BD023C66-FAE5-4732-A392-618153100386}" presName="parTx" presStyleLbl="revTx" presStyleIdx="0" presStyleCnt="4">
        <dgm:presLayoutVars>
          <dgm:chMax val="0"/>
          <dgm:chPref val="0"/>
        </dgm:presLayoutVars>
      </dgm:prSet>
      <dgm:spPr/>
    </dgm:pt>
    <dgm:pt modelId="{52D85FCC-2853-47A7-B612-61909E12AC28}" type="pres">
      <dgm:prSet presAssocID="{8ACD3481-2BA8-4531-A9C6-0816E93EF9D2}" presName="sibTrans" presStyleCnt="0"/>
      <dgm:spPr/>
    </dgm:pt>
    <dgm:pt modelId="{01BDFDD4-5EC3-4253-9072-7BA42243B212}" type="pres">
      <dgm:prSet presAssocID="{BE54B0B4-D989-4704-A1BE-043C6091B133}" presName="compNode" presStyleCnt="0"/>
      <dgm:spPr/>
    </dgm:pt>
    <dgm:pt modelId="{51189D0F-4490-4AA7-881D-0AD2D099D7B2}" type="pres">
      <dgm:prSet presAssocID="{BE54B0B4-D989-4704-A1BE-043C6091B133}" presName="bgRect" presStyleLbl="bgShp" presStyleIdx="1" presStyleCnt="3"/>
      <dgm:spPr/>
    </dgm:pt>
    <dgm:pt modelId="{EE8C29B3-40CB-47BA-AAB9-2F83AB25C3D1}" type="pres">
      <dgm:prSet presAssocID="{BE54B0B4-D989-4704-A1BE-043C6091B1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22258D6-2BFA-489F-8191-C9DB103E1D7F}" type="pres">
      <dgm:prSet presAssocID="{BE54B0B4-D989-4704-A1BE-043C6091B133}" presName="spaceRect" presStyleCnt="0"/>
      <dgm:spPr/>
    </dgm:pt>
    <dgm:pt modelId="{B9D89DB6-33DC-4345-8A3F-4699836B949C}" type="pres">
      <dgm:prSet presAssocID="{BE54B0B4-D989-4704-A1BE-043C6091B133}" presName="parTx" presStyleLbl="revTx" presStyleIdx="1" presStyleCnt="4">
        <dgm:presLayoutVars>
          <dgm:chMax val="0"/>
          <dgm:chPref val="0"/>
        </dgm:presLayoutVars>
      </dgm:prSet>
      <dgm:spPr/>
    </dgm:pt>
    <dgm:pt modelId="{2E2E8209-E11A-4168-8A57-20666A0BB19B}" type="pres">
      <dgm:prSet presAssocID="{BE54B0B4-D989-4704-A1BE-043C6091B133}" presName="desTx" presStyleLbl="revTx" presStyleIdx="2" presStyleCnt="4">
        <dgm:presLayoutVars/>
      </dgm:prSet>
      <dgm:spPr/>
    </dgm:pt>
    <dgm:pt modelId="{34706372-71B6-4569-8659-94821FF2FBDA}" type="pres">
      <dgm:prSet presAssocID="{C55175E5-DF45-4C08-9FCF-F22650D98736}" presName="sibTrans" presStyleCnt="0"/>
      <dgm:spPr/>
    </dgm:pt>
    <dgm:pt modelId="{D50C3790-36E8-4652-B862-B2C262D05F0E}" type="pres">
      <dgm:prSet presAssocID="{20CD9AA1-04D3-4C63-B8C1-E16C4D697B33}" presName="compNode" presStyleCnt="0"/>
      <dgm:spPr/>
    </dgm:pt>
    <dgm:pt modelId="{9892AA66-5C2B-493B-BA05-FEB18B4309EF}" type="pres">
      <dgm:prSet presAssocID="{20CD9AA1-04D3-4C63-B8C1-E16C4D697B33}" presName="bgRect" presStyleLbl="bgShp" presStyleIdx="2" presStyleCnt="3"/>
      <dgm:spPr/>
    </dgm:pt>
    <dgm:pt modelId="{4426A362-9C81-4F3D-BB0D-AAC807074E82}" type="pres">
      <dgm:prSet presAssocID="{20CD9AA1-04D3-4C63-B8C1-E16C4D697B3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BFEAF45-B04D-448C-82A0-A200C3D543F7}" type="pres">
      <dgm:prSet presAssocID="{20CD9AA1-04D3-4C63-B8C1-E16C4D697B33}" presName="spaceRect" presStyleCnt="0"/>
      <dgm:spPr/>
    </dgm:pt>
    <dgm:pt modelId="{D2964DE9-3674-46EC-ADC0-B4483A71BC14}" type="pres">
      <dgm:prSet presAssocID="{20CD9AA1-04D3-4C63-B8C1-E16C4D697B3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4BF9548-AA0B-40F7-A01A-4701F9B5B166}" type="presOf" srcId="{3AAB31A0-1724-4164-A1AF-520756C4B0BA}" destId="{F57AFC05-DFD1-472D-937A-75893DE9031D}" srcOrd="0" destOrd="0" presId="urn:microsoft.com/office/officeart/2018/2/layout/IconVerticalSolidList"/>
    <dgm:cxn modelId="{CD32494A-474C-4BE1-BE15-5493934D85A8}" type="presOf" srcId="{20CD9AA1-04D3-4C63-B8C1-E16C4D697B33}" destId="{D2964DE9-3674-46EC-ADC0-B4483A71BC14}" srcOrd="0" destOrd="0" presId="urn:microsoft.com/office/officeart/2018/2/layout/IconVerticalSolidList"/>
    <dgm:cxn modelId="{73004A6C-9747-41A9-A282-C20C21BE33D9}" type="presOf" srcId="{3612521C-521F-4AEE-9746-97198CDDEF98}" destId="{2E2E8209-E11A-4168-8A57-20666A0BB19B}" srcOrd="0" destOrd="1" presId="urn:microsoft.com/office/officeart/2018/2/layout/IconVerticalSolidList"/>
    <dgm:cxn modelId="{94CDD06C-DF88-4CAE-818D-51A2E8B95EE4}" srcId="{3AAB31A0-1724-4164-A1AF-520756C4B0BA}" destId="{BD023C66-FAE5-4732-A392-618153100386}" srcOrd="0" destOrd="0" parTransId="{6E13FFE1-63E4-441C-8778-67C5A6FBCB55}" sibTransId="{8ACD3481-2BA8-4531-A9C6-0816E93EF9D2}"/>
    <dgm:cxn modelId="{C6CA7472-94E4-4E3B-B7E5-F9746203FBBB}" type="presOf" srcId="{BE54B0B4-D989-4704-A1BE-043C6091B133}" destId="{B9D89DB6-33DC-4345-8A3F-4699836B949C}" srcOrd="0" destOrd="0" presId="urn:microsoft.com/office/officeart/2018/2/layout/IconVerticalSolidList"/>
    <dgm:cxn modelId="{7AE83D84-92C4-461A-963E-0FF4B6BA9FBE}" type="presOf" srcId="{BD023C66-FAE5-4732-A392-618153100386}" destId="{28932355-0046-4713-94B3-8900D76206BB}" srcOrd="0" destOrd="0" presId="urn:microsoft.com/office/officeart/2018/2/layout/IconVerticalSolidList"/>
    <dgm:cxn modelId="{002A56A9-BBAC-43D9-9BAD-17CB19A350A2}" srcId="{3AAB31A0-1724-4164-A1AF-520756C4B0BA}" destId="{20CD9AA1-04D3-4C63-B8C1-E16C4D697B33}" srcOrd="2" destOrd="0" parTransId="{37355D82-D1F7-4707-8590-16A664D99BBD}" sibTransId="{42397660-1527-49C8-8ED8-7EB25DEE9AB1}"/>
    <dgm:cxn modelId="{7A2E57BE-269F-43E5-B8BF-FC7252C8EED6}" srcId="{BE54B0B4-D989-4704-A1BE-043C6091B133}" destId="{3612521C-521F-4AEE-9746-97198CDDEF98}" srcOrd="1" destOrd="0" parTransId="{508DEC33-9E4C-4519-AC63-22FF3EC87CCA}" sibTransId="{36E875B6-2775-48B4-9988-93DCC0A2DB18}"/>
    <dgm:cxn modelId="{3B42F2C5-A942-42DE-99D6-80AED7DDF074}" type="presOf" srcId="{CC7FE177-179A-4C8A-A8A9-017A1FC22266}" destId="{2E2E8209-E11A-4168-8A57-20666A0BB19B}" srcOrd="0" destOrd="0" presId="urn:microsoft.com/office/officeart/2018/2/layout/IconVerticalSolidList"/>
    <dgm:cxn modelId="{C5F767D6-773C-46D3-8337-E6A2D23FFB30}" srcId="{3AAB31A0-1724-4164-A1AF-520756C4B0BA}" destId="{BE54B0B4-D989-4704-A1BE-043C6091B133}" srcOrd="1" destOrd="0" parTransId="{68ABA4F9-2F3A-45F7-B0DA-6CF9FAD3189B}" sibTransId="{C55175E5-DF45-4C08-9FCF-F22650D98736}"/>
    <dgm:cxn modelId="{CF7441F2-E60F-4583-B764-DB80F98579C0}" srcId="{BE54B0B4-D989-4704-A1BE-043C6091B133}" destId="{CC7FE177-179A-4C8A-A8A9-017A1FC22266}" srcOrd="0" destOrd="0" parTransId="{59E5AC56-F560-4818-AD6E-E1D794A211B1}" sibTransId="{3270BC84-DBCF-4FEB-8A62-1687F408F808}"/>
    <dgm:cxn modelId="{2BC7BCB9-4CC1-49F7-9C2F-6F79D4BDB5AE}" type="presParOf" srcId="{F57AFC05-DFD1-472D-937A-75893DE9031D}" destId="{CA30A1C0-EE9B-481B-ACBB-5DE8FF77D3F5}" srcOrd="0" destOrd="0" presId="urn:microsoft.com/office/officeart/2018/2/layout/IconVerticalSolidList"/>
    <dgm:cxn modelId="{1ED3A1AE-D295-4FC7-A9EC-CC14B6788EC5}" type="presParOf" srcId="{CA30A1C0-EE9B-481B-ACBB-5DE8FF77D3F5}" destId="{FE950857-D1ED-4001-8684-DFA3AAF00405}" srcOrd="0" destOrd="0" presId="urn:microsoft.com/office/officeart/2018/2/layout/IconVerticalSolidList"/>
    <dgm:cxn modelId="{15F80704-6B98-49E8-ABB5-451E6310F890}" type="presParOf" srcId="{CA30A1C0-EE9B-481B-ACBB-5DE8FF77D3F5}" destId="{83115C12-BE13-49AF-B1E5-4C8C01BB6CE8}" srcOrd="1" destOrd="0" presId="urn:microsoft.com/office/officeart/2018/2/layout/IconVerticalSolidList"/>
    <dgm:cxn modelId="{DC0B13A6-DB18-4B95-9C8C-DA8D3675E132}" type="presParOf" srcId="{CA30A1C0-EE9B-481B-ACBB-5DE8FF77D3F5}" destId="{73ACAECA-3271-4278-83D4-E16FED943EC6}" srcOrd="2" destOrd="0" presId="urn:microsoft.com/office/officeart/2018/2/layout/IconVerticalSolidList"/>
    <dgm:cxn modelId="{22D6629B-5FB3-4CAB-A277-7586FADF6AD3}" type="presParOf" srcId="{CA30A1C0-EE9B-481B-ACBB-5DE8FF77D3F5}" destId="{28932355-0046-4713-94B3-8900D76206BB}" srcOrd="3" destOrd="0" presId="urn:microsoft.com/office/officeart/2018/2/layout/IconVerticalSolidList"/>
    <dgm:cxn modelId="{F5AB54C0-5E4A-4D58-836B-7554B725EF65}" type="presParOf" srcId="{F57AFC05-DFD1-472D-937A-75893DE9031D}" destId="{52D85FCC-2853-47A7-B612-61909E12AC28}" srcOrd="1" destOrd="0" presId="urn:microsoft.com/office/officeart/2018/2/layout/IconVerticalSolidList"/>
    <dgm:cxn modelId="{FD55382C-426E-4BB1-955E-B5FCAC42B29B}" type="presParOf" srcId="{F57AFC05-DFD1-472D-937A-75893DE9031D}" destId="{01BDFDD4-5EC3-4253-9072-7BA42243B212}" srcOrd="2" destOrd="0" presId="urn:microsoft.com/office/officeart/2018/2/layout/IconVerticalSolidList"/>
    <dgm:cxn modelId="{93767E3D-B3A4-4A66-9E96-520661C7719A}" type="presParOf" srcId="{01BDFDD4-5EC3-4253-9072-7BA42243B212}" destId="{51189D0F-4490-4AA7-881D-0AD2D099D7B2}" srcOrd="0" destOrd="0" presId="urn:microsoft.com/office/officeart/2018/2/layout/IconVerticalSolidList"/>
    <dgm:cxn modelId="{E1CBFA10-7EBE-49A3-BE78-8A1DE58140C2}" type="presParOf" srcId="{01BDFDD4-5EC3-4253-9072-7BA42243B212}" destId="{EE8C29B3-40CB-47BA-AAB9-2F83AB25C3D1}" srcOrd="1" destOrd="0" presId="urn:microsoft.com/office/officeart/2018/2/layout/IconVerticalSolidList"/>
    <dgm:cxn modelId="{F5693790-91F5-4C2D-993F-16EFFE5703AE}" type="presParOf" srcId="{01BDFDD4-5EC3-4253-9072-7BA42243B212}" destId="{422258D6-2BFA-489F-8191-C9DB103E1D7F}" srcOrd="2" destOrd="0" presId="urn:microsoft.com/office/officeart/2018/2/layout/IconVerticalSolidList"/>
    <dgm:cxn modelId="{1E056876-8A5B-4475-9040-3001854963AA}" type="presParOf" srcId="{01BDFDD4-5EC3-4253-9072-7BA42243B212}" destId="{B9D89DB6-33DC-4345-8A3F-4699836B949C}" srcOrd="3" destOrd="0" presId="urn:microsoft.com/office/officeart/2018/2/layout/IconVerticalSolidList"/>
    <dgm:cxn modelId="{E0622F12-F686-4AA2-8217-4302277EAB14}" type="presParOf" srcId="{01BDFDD4-5EC3-4253-9072-7BA42243B212}" destId="{2E2E8209-E11A-4168-8A57-20666A0BB19B}" srcOrd="4" destOrd="0" presId="urn:microsoft.com/office/officeart/2018/2/layout/IconVerticalSolidList"/>
    <dgm:cxn modelId="{2CEC2D1C-BC49-4893-A5C4-2EB8010BA4CC}" type="presParOf" srcId="{F57AFC05-DFD1-472D-937A-75893DE9031D}" destId="{34706372-71B6-4569-8659-94821FF2FBDA}" srcOrd="3" destOrd="0" presId="urn:microsoft.com/office/officeart/2018/2/layout/IconVerticalSolidList"/>
    <dgm:cxn modelId="{11FD5B1A-C4DF-41EE-A582-AFF85786B2B5}" type="presParOf" srcId="{F57AFC05-DFD1-472D-937A-75893DE9031D}" destId="{D50C3790-36E8-4652-B862-B2C262D05F0E}" srcOrd="4" destOrd="0" presId="urn:microsoft.com/office/officeart/2018/2/layout/IconVerticalSolidList"/>
    <dgm:cxn modelId="{5A5ADB08-852F-4D16-89B0-900D64357DB9}" type="presParOf" srcId="{D50C3790-36E8-4652-B862-B2C262D05F0E}" destId="{9892AA66-5C2B-493B-BA05-FEB18B4309EF}" srcOrd="0" destOrd="0" presId="urn:microsoft.com/office/officeart/2018/2/layout/IconVerticalSolidList"/>
    <dgm:cxn modelId="{A61235CF-59ED-4C39-A763-094716EFC00B}" type="presParOf" srcId="{D50C3790-36E8-4652-B862-B2C262D05F0E}" destId="{4426A362-9C81-4F3D-BB0D-AAC807074E82}" srcOrd="1" destOrd="0" presId="urn:microsoft.com/office/officeart/2018/2/layout/IconVerticalSolidList"/>
    <dgm:cxn modelId="{AD88D2B1-7D09-45B8-9C09-2B4EA8B13A52}" type="presParOf" srcId="{D50C3790-36E8-4652-B862-B2C262D05F0E}" destId="{8BFEAF45-B04D-448C-82A0-A200C3D543F7}" srcOrd="2" destOrd="0" presId="urn:microsoft.com/office/officeart/2018/2/layout/IconVerticalSolidList"/>
    <dgm:cxn modelId="{1EA14C83-FCBE-49EB-8C5F-F0713572474F}" type="presParOf" srcId="{D50C3790-36E8-4652-B862-B2C262D05F0E}" destId="{D2964DE9-3674-46EC-ADC0-B4483A71BC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50857-D1ED-4001-8684-DFA3AAF00405}">
      <dsp:nvSpPr>
        <dsp:cNvPr id="0" name=""/>
        <dsp:cNvSpPr/>
      </dsp:nvSpPr>
      <dsp:spPr>
        <a:xfrm>
          <a:off x="0" y="621"/>
          <a:ext cx="6403994" cy="14531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15C12-BE13-49AF-B1E5-4C8C01BB6CE8}">
      <dsp:nvSpPr>
        <dsp:cNvPr id="0" name=""/>
        <dsp:cNvSpPr/>
      </dsp:nvSpPr>
      <dsp:spPr>
        <a:xfrm>
          <a:off x="439590" y="327588"/>
          <a:ext cx="799254" cy="7992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32355-0046-4713-94B3-8900D76206BB}">
      <dsp:nvSpPr>
        <dsp:cNvPr id="0" name=""/>
        <dsp:cNvSpPr/>
      </dsp:nvSpPr>
      <dsp:spPr>
        <a:xfrm>
          <a:off x="1678435" y="621"/>
          <a:ext cx="4725558" cy="145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6" tIns="153796" rIns="153796" bIns="1537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rich information provides new opportunities to understand causes and opportunities</a:t>
          </a:r>
          <a:r>
            <a:rPr lang="en-US" sz="1900" b="0" i="0" u="none" strike="noStrike" kern="1200" cap="none" baseline="0" noProof="0">
              <a:latin typeface="Century Gothic"/>
            </a:rPr>
            <a:t> [</a:t>
          </a:r>
          <a:r>
            <a:rPr lang="en-US" sz="1900" b="0" i="0" u="none" strike="noStrike" kern="1200" cap="none" baseline="0" noProof="0">
              <a:solidFill>
                <a:srgbClr val="010000"/>
              </a:solidFill>
              <a:latin typeface="Century Gothic"/>
            </a:rPr>
            <a:t>1]</a:t>
          </a:r>
          <a:endParaRPr lang="en-US" sz="1900" kern="1200"/>
        </a:p>
      </dsp:txBody>
      <dsp:txXfrm>
        <a:off x="1678435" y="621"/>
        <a:ext cx="4725558" cy="1453190"/>
      </dsp:txXfrm>
    </dsp:sp>
    <dsp:sp modelId="{51189D0F-4490-4AA7-881D-0AD2D099D7B2}">
      <dsp:nvSpPr>
        <dsp:cNvPr id="0" name=""/>
        <dsp:cNvSpPr/>
      </dsp:nvSpPr>
      <dsp:spPr>
        <a:xfrm>
          <a:off x="0" y="1817109"/>
          <a:ext cx="6403994" cy="14531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C29B3-40CB-47BA-AAB9-2F83AB25C3D1}">
      <dsp:nvSpPr>
        <dsp:cNvPr id="0" name=""/>
        <dsp:cNvSpPr/>
      </dsp:nvSpPr>
      <dsp:spPr>
        <a:xfrm>
          <a:off x="439590" y="2144077"/>
          <a:ext cx="799254" cy="7992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89DB6-33DC-4345-8A3F-4699836B949C}">
      <dsp:nvSpPr>
        <dsp:cNvPr id="0" name=""/>
        <dsp:cNvSpPr/>
      </dsp:nvSpPr>
      <dsp:spPr>
        <a:xfrm>
          <a:off x="1678435" y="1817109"/>
          <a:ext cx="2881797" cy="145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6" tIns="153796" rIns="153796" bIns="1537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Easy to identify patterns</a:t>
          </a:r>
        </a:p>
      </dsp:txBody>
      <dsp:txXfrm>
        <a:off x="1678435" y="1817109"/>
        <a:ext cx="2881797" cy="1453190"/>
      </dsp:txXfrm>
    </dsp:sp>
    <dsp:sp modelId="{2E2E8209-E11A-4168-8A57-20666A0BB19B}">
      <dsp:nvSpPr>
        <dsp:cNvPr id="0" name=""/>
        <dsp:cNvSpPr/>
      </dsp:nvSpPr>
      <dsp:spPr>
        <a:xfrm>
          <a:off x="4560232" y="1817109"/>
          <a:ext cx="1843761" cy="145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6" tIns="153796" rIns="153796" bIns="15379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entury Gothic" panose="020B0502020202020204"/>
            </a:rPr>
            <a:t>Disease</a:t>
          </a:r>
          <a:endParaRPr lang="en-US" sz="1400" kern="120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Crime</a:t>
          </a:r>
        </a:p>
      </dsp:txBody>
      <dsp:txXfrm>
        <a:off x="4560232" y="1817109"/>
        <a:ext cx="1843761" cy="1453190"/>
      </dsp:txXfrm>
    </dsp:sp>
    <dsp:sp modelId="{9892AA66-5C2B-493B-BA05-FEB18B4309EF}">
      <dsp:nvSpPr>
        <dsp:cNvPr id="0" name=""/>
        <dsp:cNvSpPr/>
      </dsp:nvSpPr>
      <dsp:spPr>
        <a:xfrm>
          <a:off x="0" y="3633597"/>
          <a:ext cx="6403994" cy="14531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6A362-9C81-4F3D-BB0D-AAC807074E82}">
      <dsp:nvSpPr>
        <dsp:cNvPr id="0" name=""/>
        <dsp:cNvSpPr/>
      </dsp:nvSpPr>
      <dsp:spPr>
        <a:xfrm>
          <a:off x="439590" y="3960565"/>
          <a:ext cx="799254" cy="7992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64DE9-3674-46EC-ADC0-B4483A71BC14}">
      <dsp:nvSpPr>
        <dsp:cNvPr id="0" name=""/>
        <dsp:cNvSpPr/>
      </dsp:nvSpPr>
      <dsp:spPr>
        <a:xfrm>
          <a:off x="1678435" y="3633597"/>
          <a:ext cx="4725558" cy="145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6" tIns="153796" rIns="153796" bIns="1537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This </a:t>
          </a:r>
          <a:r>
            <a:rPr lang="en-US" sz="1900" kern="1200">
              <a:latin typeface="Century Gothic" panose="020B0502020202020204"/>
            </a:rPr>
            <a:t>data</a:t>
          </a:r>
          <a:r>
            <a:rPr lang="en-US" sz="1900" kern="1200"/>
            <a:t> provides coverage of phenomena that allows us to conduct large scale data analysis.</a:t>
          </a:r>
          <a:r>
            <a:rPr lang="en-US" sz="1900" kern="1200">
              <a:latin typeface="Century Gothic" panose="020B0502020202020204"/>
            </a:rPr>
            <a:t> [1]</a:t>
          </a:r>
          <a:endParaRPr lang="en-US" sz="1900" kern="1200"/>
        </a:p>
      </dsp:txBody>
      <dsp:txXfrm>
        <a:off x="1678435" y="3633597"/>
        <a:ext cx="4725558" cy="1453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0.51446</cdr:x>
      <cdr:y>0.09364</cdr:y>
    </cdr:from>
    <cdr:to>
      <cdr:x>0.51446</cdr:x>
      <cdr:y>0.90507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6DB6DDAE-258F-4D22-B82B-31A065C6BE1E}"/>
            </a:ext>
          </a:extLst>
        </cdr:cNvPr>
        <cdr:cNvCxnSpPr/>
      </cdr:nvCxnSpPr>
      <cdr:spPr>
        <a:xfrm xmlns:a="http://schemas.openxmlformats.org/drawingml/2006/main" flipV="1">
          <a:off x="3157182" y="407457"/>
          <a:ext cx="0" cy="3530824"/>
        </a:xfrm>
        <a:prstGeom xmlns:a="http://schemas.openxmlformats.org/drawingml/2006/main" prst="line">
          <a:avLst/>
        </a:prstGeom>
        <a:ln xmlns:a="http://schemas.openxmlformats.org/drawingml/2006/main" w="76200">
          <a:solidFill>
            <a:srgbClr val="92D05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0.05158</cdr:x>
      <cdr:y>0.56852</cdr:y>
    </cdr:from>
    <cdr:to>
      <cdr:x>0.51348</cdr:x>
      <cdr:y>0.56852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30020D21-47AA-4D43-961A-8CC3BF7DB78E}"/>
            </a:ext>
          </a:extLst>
        </cdr:cNvPr>
        <cdr:cNvCxnSpPr/>
      </cdr:nvCxnSpPr>
      <cdr:spPr>
        <a:xfrm xmlns:a="http://schemas.openxmlformats.org/drawingml/2006/main" flipH="1">
          <a:off x="316574" y="2473823"/>
          <a:ext cx="2834640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D9C219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0.52342</cdr:x>
      <cdr:y>0.5153</cdr:y>
    </cdr:from>
    <cdr:to>
      <cdr:x>0.98721</cdr:x>
      <cdr:y>0.5153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9DCCA780-1CDD-431F-989A-85C82987EB27}"/>
            </a:ext>
          </a:extLst>
        </cdr:cNvPr>
        <cdr:cNvCxnSpPr/>
      </cdr:nvCxnSpPr>
      <cdr:spPr>
        <a:xfrm xmlns:a="http://schemas.openxmlformats.org/drawingml/2006/main" flipH="1">
          <a:off x="3212175" y="2242235"/>
          <a:ext cx="2846295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D9C219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0.62791</cdr:x>
      <cdr:y>0.1163</cdr:y>
    </cdr:from>
    <cdr:to>
      <cdr:x>0.62791</cdr:x>
      <cdr:y>0.51495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247D5724-441D-4451-ACFD-C27D0B00116B}"/>
            </a:ext>
          </a:extLst>
        </cdr:cNvPr>
        <cdr:cNvCxnSpPr/>
      </cdr:nvCxnSpPr>
      <cdr:spPr>
        <a:xfrm xmlns:a="http://schemas.openxmlformats.org/drawingml/2006/main" flipV="1">
          <a:off x="3853441" y="506069"/>
          <a:ext cx="0" cy="1734671"/>
        </a:xfrm>
        <a:prstGeom xmlns:a="http://schemas.openxmlformats.org/drawingml/2006/main" prst="line">
          <a:avLst/>
        </a:prstGeom>
        <a:ln xmlns:a="http://schemas.openxmlformats.org/drawingml/2006/main" w="5715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0.86017</cdr:x>
      <cdr:y>0.51289</cdr:y>
    </cdr:from>
    <cdr:to>
      <cdr:x>0.86017</cdr:x>
      <cdr:y>0.91572</cdr:y>
    </cdr:to>
    <cdr:cxnSp macro="">
      <cdr:nvCxnSpPr>
        <cdr:cNvPr id="11" name="Straight Connector 10">
          <a:extLst xmlns:a="http://schemas.openxmlformats.org/drawingml/2006/main">
            <a:ext uri="{FF2B5EF4-FFF2-40B4-BE49-F238E27FC236}">
              <a16:creationId xmlns:a16="http://schemas.microsoft.com/office/drawing/2014/main" id="{247D5724-441D-4451-ACFD-C27D0B00116B}"/>
            </a:ext>
          </a:extLst>
        </cdr:cNvPr>
        <cdr:cNvCxnSpPr/>
      </cdr:nvCxnSpPr>
      <cdr:spPr>
        <a:xfrm xmlns:a="http://schemas.openxmlformats.org/drawingml/2006/main" flipV="1">
          <a:off x="5278829" y="2231775"/>
          <a:ext cx="0" cy="1752824"/>
        </a:xfrm>
        <a:prstGeom xmlns:a="http://schemas.openxmlformats.org/drawingml/2006/main" prst="line">
          <a:avLst/>
        </a:prstGeom>
        <a:ln xmlns:a="http://schemas.openxmlformats.org/drawingml/2006/main" w="5715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0.28341</cdr:x>
      <cdr:y>0.13833</cdr:y>
    </cdr:from>
    <cdr:to>
      <cdr:x>0.28341</cdr:x>
      <cdr:y>0.5668</cdr:y>
    </cdr:to>
    <cdr:cxnSp macro="">
      <cdr:nvCxnSpPr>
        <cdr:cNvPr id="14" name="Straight Connector 13">
          <a:extLst xmlns:a="http://schemas.openxmlformats.org/drawingml/2006/main">
            <a:ext uri="{FF2B5EF4-FFF2-40B4-BE49-F238E27FC236}">
              <a16:creationId xmlns:a16="http://schemas.microsoft.com/office/drawing/2014/main" id="{A2F524B7-6FEC-416D-BDED-B1A5B3B8B586}"/>
            </a:ext>
          </a:extLst>
        </cdr:cNvPr>
        <cdr:cNvCxnSpPr/>
      </cdr:nvCxnSpPr>
      <cdr:spPr>
        <a:xfrm xmlns:a="http://schemas.openxmlformats.org/drawingml/2006/main" flipV="1">
          <a:off x="1739264" y="601915"/>
          <a:ext cx="0" cy="1864436"/>
        </a:xfrm>
        <a:prstGeom xmlns:a="http://schemas.openxmlformats.org/drawingml/2006/main" prst="line">
          <a:avLst/>
        </a:prstGeom>
        <a:ln xmlns:a="http://schemas.openxmlformats.org/drawingml/2006/main" w="5715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0.16728</cdr:x>
      <cdr:y>0.56646</cdr:y>
    </cdr:from>
    <cdr:to>
      <cdr:x>0.16728</cdr:x>
      <cdr:y>0.914</cdr:y>
    </cdr:to>
    <cdr:cxnSp macro="">
      <cdr:nvCxnSpPr>
        <cdr:cNvPr id="18" name="Straight Connector 17">
          <a:extLst xmlns:a="http://schemas.openxmlformats.org/drawingml/2006/main">
            <a:ext uri="{FF2B5EF4-FFF2-40B4-BE49-F238E27FC236}">
              <a16:creationId xmlns:a16="http://schemas.microsoft.com/office/drawing/2014/main" id="{5C2E4141-2400-4294-B788-70AB04E8B4B6}"/>
            </a:ext>
          </a:extLst>
        </cdr:cNvPr>
        <cdr:cNvCxnSpPr/>
      </cdr:nvCxnSpPr>
      <cdr:spPr>
        <a:xfrm xmlns:a="http://schemas.openxmlformats.org/drawingml/2006/main" flipV="1">
          <a:off x="1026570" y="2464857"/>
          <a:ext cx="0" cy="1512271"/>
        </a:xfrm>
        <a:prstGeom xmlns:a="http://schemas.openxmlformats.org/drawingml/2006/main" prst="line">
          <a:avLst/>
        </a:prstGeom>
        <a:ln xmlns:a="http://schemas.openxmlformats.org/drawingml/2006/main" w="57150"/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0.04964</cdr:x>
      <cdr:y>0.27116</cdr:y>
    </cdr:from>
    <cdr:to>
      <cdr:x>0.28312</cdr:x>
      <cdr:y>0.27116</cdr:y>
    </cdr:to>
    <cdr:cxnSp macro="">
      <cdr:nvCxnSpPr>
        <cdr:cNvPr id="20" name="Straight Connector 19">
          <a:extLst xmlns:a="http://schemas.openxmlformats.org/drawingml/2006/main">
            <a:ext uri="{FF2B5EF4-FFF2-40B4-BE49-F238E27FC236}">
              <a16:creationId xmlns:a16="http://schemas.microsoft.com/office/drawing/2014/main" id="{810751DB-16FA-4A16-8FBB-E3CFD7AAEFDC}"/>
            </a:ext>
          </a:extLst>
        </cdr:cNvPr>
        <cdr:cNvCxnSpPr/>
      </cdr:nvCxnSpPr>
      <cdr:spPr>
        <a:xfrm xmlns:a="http://schemas.openxmlformats.org/drawingml/2006/main" flipH="1">
          <a:off x="304621" y="1179917"/>
          <a:ext cx="1432860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0.28068</cdr:x>
      <cdr:y>0.47032</cdr:y>
    </cdr:from>
    <cdr:to>
      <cdr:x>0.51416</cdr:x>
      <cdr:y>0.47032</cdr:y>
    </cdr:to>
    <cdr:cxnSp macro="">
      <cdr:nvCxnSpPr>
        <cdr:cNvPr id="22" name="Straight Connector 21">
          <a:extLst xmlns:a="http://schemas.openxmlformats.org/drawingml/2006/main">
            <a:ext uri="{FF2B5EF4-FFF2-40B4-BE49-F238E27FC236}">
              <a16:creationId xmlns:a16="http://schemas.microsoft.com/office/drawing/2014/main" id="{75D758EF-26B6-4675-BBFB-E411E0509173}"/>
            </a:ext>
          </a:extLst>
        </cdr:cNvPr>
        <cdr:cNvCxnSpPr/>
      </cdr:nvCxnSpPr>
      <cdr:spPr>
        <a:xfrm xmlns:a="http://schemas.openxmlformats.org/drawingml/2006/main" flipH="1">
          <a:off x="1722538" y="2046505"/>
          <a:ext cx="1432860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0.63127</cdr:x>
      <cdr:y>0.32301</cdr:y>
    </cdr:from>
    <cdr:to>
      <cdr:x>0.96676</cdr:x>
      <cdr:y>0.32301</cdr:y>
    </cdr:to>
    <cdr:cxnSp macro="">
      <cdr:nvCxnSpPr>
        <cdr:cNvPr id="23" name="Straight Connector 22">
          <a:extLst xmlns:a="http://schemas.openxmlformats.org/drawingml/2006/main">
            <a:ext uri="{FF2B5EF4-FFF2-40B4-BE49-F238E27FC236}">
              <a16:creationId xmlns:a16="http://schemas.microsoft.com/office/drawing/2014/main" id="{75D758EF-26B6-4675-BBFB-E411E0509173}"/>
            </a:ext>
          </a:extLst>
        </cdr:cNvPr>
        <cdr:cNvCxnSpPr/>
      </cdr:nvCxnSpPr>
      <cdr:spPr>
        <a:xfrm xmlns:a="http://schemas.openxmlformats.org/drawingml/2006/main" flipH="1">
          <a:off x="3874068" y="1405529"/>
          <a:ext cx="2058895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0.51295</cdr:x>
      <cdr:y>0.76184</cdr:y>
    </cdr:from>
    <cdr:to>
      <cdr:x>0.86013</cdr:x>
      <cdr:y>0.76184</cdr:y>
    </cdr:to>
    <cdr:cxnSp macro="">
      <cdr:nvCxnSpPr>
        <cdr:cNvPr id="25" name="Straight Connector 24">
          <a:extLst xmlns:a="http://schemas.openxmlformats.org/drawingml/2006/main">
            <a:ext uri="{FF2B5EF4-FFF2-40B4-BE49-F238E27FC236}">
              <a16:creationId xmlns:a16="http://schemas.microsoft.com/office/drawing/2014/main" id="{75D758EF-26B6-4675-BBFB-E411E0509173}"/>
            </a:ext>
          </a:extLst>
        </cdr:cNvPr>
        <cdr:cNvCxnSpPr/>
      </cdr:nvCxnSpPr>
      <cdr:spPr>
        <a:xfrm xmlns:a="http://schemas.openxmlformats.org/drawingml/2006/main" flipH="1">
          <a:off x="3147926" y="3315012"/>
          <a:ext cx="2130614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0.16747</cdr:x>
      <cdr:y>0.71239</cdr:y>
    </cdr:from>
    <cdr:to>
      <cdr:x>0.51684</cdr:x>
      <cdr:y>0.71239</cdr:y>
    </cdr:to>
    <cdr:cxnSp macro="">
      <cdr:nvCxnSpPr>
        <cdr:cNvPr id="27" name="Straight Connector 26">
          <a:extLst xmlns:a="http://schemas.openxmlformats.org/drawingml/2006/main">
            <a:ext uri="{FF2B5EF4-FFF2-40B4-BE49-F238E27FC236}">
              <a16:creationId xmlns:a16="http://schemas.microsoft.com/office/drawing/2014/main" id="{75D758EF-26B6-4675-BBFB-E411E0509173}"/>
            </a:ext>
          </a:extLst>
        </cdr:cNvPr>
        <cdr:cNvCxnSpPr/>
      </cdr:nvCxnSpPr>
      <cdr:spPr>
        <a:xfrm xmlns:a="http://schemas.openxmlformats.org/drawingml/2006/main" flipH="1">
          <a:off x="1027774" y="3099858"/>
          <a:ext cx="2144060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0.51587</cdr:x>
      <cdr:y>0.41778</cdr:y>
    </cdr:from>
    <cdr:to>
      <cdr:x>0.62859</cdr:x>
      <cdr:y>0.41778</cdr:y>
    </cdr:to>
    <cdr:cxnSp macro="">
      <cdr:nvCxnSpPr>
        <cdr:cNvPr id="29" name="Straight Connector 28">
          <a:extLst xmlns:a="http://schemas.openxmlformats.org/drawingml/2006/main">
            <a:ext uri="{FF2B5EF4-FFF2-40B4-BE49-F238E27FC236}">
              <a16:creationId xmlns:a16="http://schemas.microsoft.com/office/drawing/2014/main" id="{75D758EF-26B6-4675-BBFB-E411E0509173}"/>
            </a:ext>
          </a:extLst>
        </cdr:cNvPr>
        <cdr:cNvCxnSpPr/>
      </cdr:nvCxnSpPr>
      <cdr:spPr>
        <a:xfrm xmlns:a="http://schemas.openxmlformats.org/drawingml/2006/main" flipH="1">
          <a:off x="3165856" y="1817905"/>
          <a:ext cx="691778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0.0528</cdr:x>
      <cdr:y>0.61556</cdr:y>
    </cdr:from>
    <cdr:to>
      <cdr:x>0.16772</cdr:x>
      <cdr:y>0.61556</cdr:y>
    </cdr:to>
    <cdr:cxnSp macro="">
      <cdr:nvCxnSpPr>
        <cdr:cNvPr id="31" name="Straight Connector 30">
          <a:extLst xmlns:a="http://schemas.openxmlformats.org/drawingml/2006/main">
            <a:ext uri="{FF2B5EF4-FFF2-40B4-BE49-F238E27FC236}">
              <a16:creationId xmlns:a16="http://schemas.microsoft.com/office/drawing/2014/main" id="{75D758EF-26B6-4675-BBFB-E411E0509173}"/>
            </a:ext>
          </a:extLst>
        </cdr:cNvPr>
        <cdr:cNvCxnSpPr/>
      </cdr:nvCxnSpPr>
      <cdr:spPr>
        <a:xfrm xmlns:a="http://schemas.openxmlformats.org/drawingml/2006/main" flipH="1">
          <a:off x="324045" y="2678517"/>
          <a:ext cx="705224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0.86086</cdr:x>
      <cdr:y>0.66501</cdr:y>
    </cdr:from>
    <cdr:to>
      <cdr:x>1</cdr:x>
      <cdr:y>0.66501</cdr:y>
    </cdr:to>
    <cdr:cxnSp macro="">
      <cdr:nvCxnSpPr>
        <cdr:cNvPr id="33" name="Straight Connector 32">
          <a:extLst xmlns:a="http://schemas.openxmlformats.org/drawingml/2006/main">
            <a:ext uri="{FF2B5EF4-FFF2-40B4-BE49-F238E27FC236}">
              <a16:creationId xmlns:a16="http://schemas.microsoft.com/office/drawing/2014/main" id="{75D758EF-26B6-4675-BBFB-E411E0509173}"/>
            </a:ext>
          </a:extLst>
        </cdr:cNvPr>
        <cdr:cNvCxnSpPr/>
      </cdr:nvCxnSpPr>
      <cdr:spPr>
        <a:xfrm xmlns:a="http://schemas.openxmlformats.org/drawingml/2006/main" flipH="1">
          <a:off x="5283022" y="2893670"/>
          <a:ext cx="853921" cy="0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chemeClr val="accent2">
              <a:lumMod val="60000"/>
              <a:lumOff val="4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13FC3-3682-4E0C-8E1E-BEF6E97085F2}" type="datetimeFigureOut">
              <a:rPr lang="en-US"/>
              <a:t>12/6/2019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FA3DF-DC66-4B2B-B790-D0751CCFA57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99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FA3DF-DC66-4B2B-B790-D0751CCFA57B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13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FA3DF-DC66-4B2B-B790-D0751CCFA57B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3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FA3DF-DC66-4B2B-B790-D0751CCFA57B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33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Geometry vs geography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FA3DF-DC66-4B2B-B790-D0751CCFA57B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8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FA3DF-DC66-4B2B-B790-D0751CCFA57B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4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CD7AD01-B2A1-4837-A43D-8CC320F2B663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34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5028F-72BD-403E-8605-05C5CA673036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2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5D47528-1FFC-4EF5-9FFF-FE8F44A16594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0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87C0A-00BF-4D35-BAEC-3EC54B90EA21}" type="datetime1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29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3C480-2ED5-4619-B6B1-9D061AAD1068}" type="datetime1">
              <a:rPr lang="en-US" smtClean="0"/>
              <a:t>12/6/2019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03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10C7E-0CCA-4B37-B392-4C39C782B72E}" type="datetime1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23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D502C-3B57-466D-A037-6263F818F755}" type="datetime1">
              <a:rPr lang="en-US" smtClean="0"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74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D778E-2F18-4EC4-9532-3335B1D2F1D2}" type="datetime1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0B050-719E-4878-9F60-21637C6AC3D3}" type="datetime1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92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7D9E5-F762-4727-BB89-65011423C75D}" type="datetime1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893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2A8387-D82D-4CAC-B0CD-362BA4CCC7C8}" type="datetime1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287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F0F8887-F3A9-40B9-A893-CE834BEE2BC5}" type="datetime1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281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1942175-5991-4FF5-ACF1-577A789F2428}" type="datetime1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59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54042-A772-4CE2-B0B1-566499E2C59A}" type="datetime1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21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FBE91-CD31-41A8-B18F-8FE84AFCBF07}" type="datetime1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749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91A1-A2C4-42F8-A147-A736F250C400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50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EFFB20D-ACDB-488F-85AB-FCD2298D9716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/>
              <a:t>Reference#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0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76C68-5903-4250-B68F-D483B11DA967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Reference#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72A1C-948A-4486-94C0-F606BBA04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851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pviiG-eCHo?feature=oembed" TargetMode="External"/><Relationship Id="rId4" Type="http://schemas.openxmlformats.org/officeDocument/2006/relationships/hyperlink" Target="https://www.youtube.com/watch?v=ZpviiG-eCHo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Point-quadtree-example-with-a-fan-out-of-4-also-at-the-leaf-level-up-to-4-elements-per_fig3_256037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An-example-illustrating-the-region-quadtree-and-balanced-quadtree-decomposition-of-an_fig1_228992941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DSA/Books/Everything/html/PRquadtree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An-Overview-of-Quadtrees%2C-Octrees%2C-and-Related-Data-Samet/5e4479f71da6b87bec8dd1f5a7f73c4012492981/figure/4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326/07au/lectures/lect12.pdf" TargetMode="Externa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326/07au/lectures/lect12.pdf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326/07au/lectures/lect12.pdf" TargetMode="Externa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user/barngrader/featured" TargetMode="Externa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user/barngrader/featured" TargetMode="Externa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ourses.cs.washington.edu/courses/cse326/07au/lectures/lect12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B7D56-9DBF-B34A-B82E-FD2BC5261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Spatial 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C4B8B-9FBA-BA44-89E9-58621AFE8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rgbClr val="C65E00"/>
                </a:solidFill>
              </a:rPr>
              <a:t>Data 604 Final Project</a:t>
            </a:r>
          </a:p>
          <a:p>
            <a:r>
              <a:rPr lang="en-US" err="1">
                <a:solidFill>
                  <a:srgbClr val="C65E00"/>
                </a:solidFill>
              </a:rPr>
              <a:t>Inwoo</a:t>
            </a:r>
            <a:r>
              <a:rPr lang="en-US">
                <a:solidFill>
                  <a:srgbClr val="C65E00"/>
                </a:solidFill>
              </a:rPr>
              <a:t> Choi, </a:t>
            </a:r>
            <a:r>
              <a:rPr lang="en-US" err="1">
                <a:solidFill>
                  <a:srgbClr val="C65E00"/>
                </a:solidFill>
              </a:rPr>
              <a:t>Rupal</a:t>
            </a:r>
            <a:r>
              <a:rPr lang="en-US">
                <a:solidFill>
                  <a:srgbClr val="C65E00"/>
                </a:solidFill>
              </a:rPr>
              <a:t> Gandhi, Gaurav Malik, Tomasz Wojcik</a:t>
            </a:r>
          </a:p>
        </p:txBody>
      </p:sp>
    </p:spTree>
    <p:extLst>
      <p:ext uri="{BB962C8B-B14F-4D97-AF65-F5344CB8AC3E}">
        <p14:creationId xmlns:p14="http://schemas.microsoft.com/office/powerpoint/2010/main" val="4005503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DDFB-D812-AB43-BDFD-119B09C7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Cholera Map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A7EA-576D-8F40-9F0E-B728AF58B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49" y="2203741"/>
            <a:ext cx="5367153" cy="1150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/>
              <a:t>"Which Well is responsible for spreading cholera?"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B9521424-52BE-4DD4-86DC-FEAE27924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790" y="2100883"/>
            <a:ext cx="5859694" cy="41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5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DDFB-D812-AB43-BDFD-119B09C7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Cholera Map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A7EA-576D-8F40-9F0E-B728AF58B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357974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00"/>
                </a:solidFill>
              </a:rPr>
              <a:t>SELECT </a:t>
            </a:r>
            <a:r>
              <a:rPr lang="en-US"/>
              <a:t>pumps.id</a:t>
            </a:r>
          </a:p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FROM </a:t>
            </a:r>
            <a:r>
              <a:rPr lang="en-US"/>
              <a:t>pumps</a:t>
            </a:r>
          </a:p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ORDER BY</a:t>
            </a:r>
          </a:p>
          <a:p>
            <a:pPr marL="0" indent="0">
              <a:buNone/>
            </a:pPr>
            <a:r>
              <a:rPr lang="en-US" err="1">
                <a:solidFill>
                  <a:srgbClr val="00B050"/>
                </a:solidFill>
              </a:rPr>
              <a:t>pumps.geom</a:t>
            </a:r>
            <a:endParaRPr lang="en-US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</a:rPr>
              <a:t>&lt;-&gt;</a:t>
            </a:r>
          </a:p>
          <a:p>
            <a:pPr marL="0" indent="0">
              <a:buNone/>
            </a:pPr>
            <a:r>
              <a:rPr lang="en-US"/>
              <a:t>(</a:t>
            </a:r>
            <a:r>
              <a:rPr lang="en-US">
                <a:solidFill>
                  <a:srgbClr val="FFFF00"/>
                </a:solidFill>
              </a:rPr>
              <a:t>SELECT </a:t>
            </a:r>
            <a:r>
              <a:rPr lang="en-US" err="1">
                <a:solidFill>
                  <a:srgbClr val="FF0000"/>
                </a:solidFill>
              </a:rPr>
              <a:t>ST_Centroid</a:t>
            </a:r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/>
              <a:t>(</a:t>
            </a:r>
            <a:r>
              <a:rPr lang="en-US" err="1">
                <a:solidFill>
                  <a:srgbClr val="FF0000"/>
                </a:solidFill>
              </a:rPr>
              <a:t>ST_Collect</a:t>
            </a:r>
            <a:r>
              <a:rPr lang="en-US"/>
              <a:t>(</a:t>
            </a:r>
            <a:r>
              <a:rPr lang="en-US" err="1">
                <a:solidFill>
                  <a:srgbClr val="00B050"/>
                </a:solidFill>
              </a:rPr>
              <a:t>geom</a:t>
            </a:r>
            <a:r>
              <a:rPr lang="en-US"/>
              <a:t>)) </a:t>
            </a:r>
          </a:p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FROM </a:t>
            </a:r>
            <a:r>
              <a:rPr lang="en-US" err="1"/>
              <a:t>cholera_deaths</a:t>
            </a:r>
            <a:r>
              <a:rPr lang="en-US"/>
              <a:t>);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B9521424-52BE-4DD4-86DC-FEAE27924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790" y="2054980"/>
            <a:ext cx="5859694" cy="41019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429756F-E9F7-405F-B422-91EC91C76069}"/>
              </a:ext>
            </a:extLst>
          </p:cNvPr>
          <p:cNvSpPr/>
          <p:nvPr/>
        </p:nvSpPr>
        <p:spPr>
          <a:xfrm>
            <a:off x="7741185" y="3742980"/>
            <a:ext cx="504940" cy="50494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19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CC05-2CA0-4802-A433-043D6A7A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A Static world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DA4DBDF5-01D8-4FEA-82D1-C5C97834A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354" y="1924942"/>
            <a:ext cx="8285739" cy="4501522"/>
          </a:xfrm>
        </p:spPr>
      </p:pic>
    </p:spTree>
    <p:extLst>
      <p:ext uri="{BB962C8B-B14F-4D97-AF65-F5344CB8AC3E}">
        <p14:creationId xmlns:p14="http://schemas.microsoft.com/office/powerpoint/2010/main" val="357765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DDFB-D812-AB43-BDFD-119B09C7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WWII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A7EA-576D-8F40-9F0E-B728AF58B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17" y="1882415"/>
            <a:ext cx="4927614" cy="4464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lr>
                <a:srgbClr val="C65E00"/>
              </a:buClr>
              <a:buSzPct val="125000"/>
            </a:pPr>
            <a:r>
              <a:rPr lang="en-US"/>
              <a:t>"What (former) countries did Germany at least partially annex in 1942 compared to 1939?"</a:t>
            </a:r>
          </a:p>
          <a:p>
            <a:pPr marL="342900" indent="-342900"/>
            <a:endParaRPr lang="en-US"/>
          </a:p>
          <a:p>
            <a:pPr marL="342900" indent="-342900">
              <a:buClr>
                <a:srgbClr val="C65E00"/>
              </a:buClr>
              <a:buSzPct val="125000"/>
            </a:pPr>
            <a:r>
              <a:rPr lang="en-US"/>
              <a:t>"How much area in Square km did Germany gain between 1939 and 1942?"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(Not including "occupied" territories)</a:t>
            </a:r>
          </a:p>
        </p:txBody>
      </p:sp>
      <p:pic>
        <p:nvPicPr>
          <p:cNvPr id="5" name="Picture 5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8CCFBED6-EB39-42E2-B984-7B2CB53CB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135" y="1992706"/>
            <a:ext cx="6498115" cy="4543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5C2353-A573-4CA6-AD68-30061D9EBB32}"/>
              </a:ext>
            </a:extLst>
          </p:cNvPr>
          <p:cNvSpPr txBox="1"/>
          <p:nvPr/>
        </p:nvSpPr>
        <p:spPr>
          <a:xfrm>
            <a:off x="11325546" y="863028"/>
            <a:ext cx="5941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64587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64B0-DBE9-46EA-A0C0-12016CE3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WWII Query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77EA4-D577-4621-B2E5-98F12CD20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00"/>
                </a:solidFill>
              </a:rPr>
              <a:t>SELECT </a:t>
            </a:r>
            <a:r>
              <a:rPr lang="en-US"/>
              <a:t>sept1939.name</a:t>
            </a:r>
          </a:p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FROM </a:t>
            </a:r>
            <a:r>
              <a:rPr lang="en-US"/>
              <a:t>sept1939, nov1942</a:t>
            </a:r>
          </a:p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WHERE  </a:t>
            </a:r>
            <a:r>
              <a:rPr lang="en-US"/>
              <a:t>nov1942.name = 'Germany'</a:t>
            </a:r>
          </a:p>
          <a:p>
            <a:pPr marL="0" indent="0">
              <a:buNone/>
            </a:pPr>
            <a:r>
              <a:rPr lang="en-US">
                <a:solidFill>
                  <a:srgbClr val="FFFF00"/>
                </a:solidFill>
              </a:rPr>
              <a:t>AND </a:t>
            </a:r>
            <a:r>
              <a:rPr lang="en-US"/>
              <a:t>sept1939.name != 'Germany'</a:t>
            </a:r>
          </a:p>
          <a:p>
            <a:pPr marL="0" indent="0">
              <a:buNone/>
            </a:pPr>
            <a:r>
              <a:rPr lang="en-US">
                <a:solidFill>
                  <a:srgbClr val="FFFF00"/>
                </a:solidFill>
              </a:rPr>
              <a:t>AND </a:t>
            </a:r>
            <a:r>
              <a:rPr lang="en-US" u="sng" err="1">
                <a:solidFill>
                  <a:srgbClr val="FF0000"/>
                </a:solidFill>
              </a:rPr>
              <a:t>ST_Overlaps</a:t>
            </a:r>
            <a:r>
              <a:rPr lang="en-US"/>
              <a:t>(</a:t>
            </a:r>
          </a:p>
          <a:p>
            <a:pPr marL="0" indent="0">
              <a:buNone/>
            </a:pPr>
            <a:r>
              <a:rPr lang="en-US" err="1"/>
              <a:t>ST_Buffer</a:t>
            </a:r>
            <a:r>
              <a:rPr lang="en-US"/>
              <a:t>(ST_​</a:t>
            </a:r>
            <a:r>
              <a:rPr lang="en-US" err="1"/>
              <a:t>CollectionExtract</a:t>
            </a:r>
            <a:r>
              <a:rPr lang="en-US"/>
              <a:t>(</a:t>
            </a:r>
            <a:r>
              <a:rPr lang="en-US" err="1"/>
              <a:t>ST_MakeValid</a:t>
            </a:r>
            <a:r>
              <a:rPr lang="en-US"/>
              <a:t>(</a:t>
            </a:r>
            <a:r>
              <a:rPr lang="en-US">
                <a:solidFill>
                  <a:srgbClr val="00B050"/>
                </a:solidFill>
              </a:rPr>
              <a:t>nov1942.geom</a:t>
            </a:r>
            <a:r>
              <a:rPr lang="en-US"/>
              <a:t>),3),-500),</a:t>
            </a:r>
          </a:p>
          <a:p>
            <a:pPr marL="0" indent="0">
              <a:buNone/>
            </a:pPr>
            <a:r>
              <a:rPr lang="en-US" err="1"/>
              <a:t>ST_CollectionExtract</a:t>
            </a:r>
            <a:r>
              <a:rPr lang="en-US"/>
              <a:t>(</a:t>
            </a:r>
            <a:r>
              <a:rPr lang="en-US" err="1"/>
              <a:t>ST_MakeValid</a:t>
            </a:r>
            <a:r>
              <a:rPr lang="en-US"/>
              <a:t>(</a:t>
            </a:r>
            <a:r>
              <a:rPr lang="en-US">
                <a:solidFill>
                  <a:srgbClr val="00B050"/>
                </a:solidFill>
              </a:rPr>
              <a:t>sept1939.geom</a:t>
            </a:r>
            <a:r>
              <a:rPr lang="en-US"/>
              <a:t>),3)</a:t>
            </a:r>
          </a:p>
          <a:p>
            <a:pPr marL="0" indent="0">
              <a:buNone/>
            </a:pPr>
            <a:r>
              <a:rPr lang="en-US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36129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12FC-24A3-40F2-8046-3440EBDC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WWII Query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0D14E-8E66-413B-B4BC-D289DEA15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00"/>
                </a:solidFill>
              </a:rPr>
              <a:t>SELECT </a:t>
            </a:r>
            <a:r>
              <a:rPr lang="en-US"/>
              <a:t>(</a:t>
            </a:r>
            <a:r>
              <a:rPr lang="en-US" err="1">
                <a:solidFill>
                  <a:schemeClr val="accent1"/>
                </a:solidFill>
              </a:rPr>
              <a:t>ST_Area</a:t>
            </a:r>
            <a:r>
              <a:rPr lang="en-US"/>
              <a:t>(</a:t>
            </a:r>
            <a:r>
              <a:rPr lang="en-US">
                <a:solidFill>
                  <a:srgbClr val="00B050"/>
                </a:solidFill>
              </a:rPr>
              <a:t>nov1942.geom</a:t>
            </a:r>
            <a:r>
              <a:rPr lang="en-US"/>
              <a:t>)-</a:t>
            </a:r>
            <a:r>
              <a:rPr lang="en-US" err="1">
                <a:solidFill>
                  <a:srgbClr val="FF0000"/>
                </a:solidFill>
              </a:rPr>
              <a:t>ST_Area</a:t>
            </a:r>
            <a:r>
              <a:rPr lang="en-US"/>
              <a:t>(</a:t>
            </a:r>
            <a:r>
              <a:rPr lang="en-US">
                <a:solidFill>
                  <a:srgbClr val="00B050"/>
                </a:solidFill>
              </a:rPr>
              <a:t>sept1939.geom</a:t>
            </a:r>
            <a:r>
              <a:rPr lang="en-US"/>
              <a:t>))*0.092903/1000000 as </a:t>
            </a:r>
            <a:r>
              <a:rPr lang="en-US" err="1"/>
              <a:t>sqkm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FROM </a:t>
            </a:r>
            <a:r>
              <a:rPr lang="en-US"/>
              <a:t>nov1942</a:t>
            </a:r>
          </a:p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JOIN </a:t>
            </a:r>
            <a:r>
              <a:rPr lang="en-US"/>
              <a:t>sept1939</a:t>
            </a:r>
          </a:p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ON </a:t>
            </a:r>
            <a:r>
              <a:rPr lang="en-US"/>
              <a:t>nov1942.name=sept1939.name</a:t>
            </a:r>
          </a:p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</a:rPr>
              <a:t>WHERE </a:t>
            </a:r>
            <a:r>
              <a:rPr lang="en-US"/>
              <a:t>nov1942.name='Germany'</a:t>
            </a:r>
          </a:p>
        </p:txBody>
      </p:sp>
    </p:spTree>
    <p:extLst>
      <p:ext uri="{BB962C8B-B14F-4D97-AF65-F5344CB8AC3E}">
        <p14:creationId xmlns:p14="http://schemas.microsoft.com/office/powerpoint/2010/main" val="355121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25B8-2679-4141-861B-640120F5AC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Spatial Indexing</a:t>
            </a:r>
          </a:p>
        </p:txBody>
      </p:sp>
    </p:spTree>
    <p:extLst>
      <p:ext uri="{BB962C8B-B14F-4D97-AF65-F5344CB8AC3E}">
        <p14:creationId xmlns:p14="http://schemas.microsoft.com/office/powerpoint/2010/main" val="149377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ED66DC-BF68-4293-99FF-25F40C3BF35D}"/>
              </a:ext>
            </a:extLst>
          </p:cNvPr>
          <p:cNvSpPr/>
          <p:nvPr/>
        </p:nvSpPr>
        <p:spPr>
          <a:xfrm>
            <a:off x="6225628" y="1658007"/>
            <a:ext cx="5253589" cy="49120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B6CE3-D6B8-4204-8D15-7F64AF4D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What is spatial indexing?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E8C9-598D-4809-A2C0-540D20488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311967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It's where you divide up and sort spatial objects often in a hierarchy in order to make accessing the data more efficient</a:t>
            </a:r>
          </a:p>
        </p:txBody>
      </p:sp>
      <p:pic>
        <p:nvPicPr>
          <p:cNvPr id="4" name="Picture 4" descr="A picture containing object, clock, black&#10;&#10;Description generated with very high confidence">
            <a:extLst>
              <a:ext uri="{FF2B5EF4-FFF2-40B4-BE49-F238E27FC236}">
                <a16:creationId xmlns:a16="http://schemas.microsoft.com/office/drawing/2014/main" id="{B477C0B3-333A-4974-B0A6-24A2AFE23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203" y="1766764"/>
            <a:ext cx="4641085" cy="4552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4E9ADA-1720-41BF-A7BA-C17AA1825048}"/>
              </a:ext>
            </a:extLst>
          </p:cNvPr>
          <p:cNvSpPr txBox="1"/>
          <p:nvPr/>
        </p:nvSpPr>
        <p:spPr>
          <a:xfrm>
            <a:off x="7281863" y="6642556"/>
            <a:ext cx="502268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By </a:t>
            </a:r>
            <a:r>
              <a:rPr lang="en-US" sz="800" err="1">
                <a:solidFill>
                  <a:srgbClr val="C65E00"/>
                </a:solidFill>
                <a:ea typeface="+mn-lt"/>
                <a:cs typeface="+mn-lt"/>
              </a:rPr>
              <a:t>Chire</a:t>
            </a:r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 - Own work, CC BY-SA 3.0, https://commons.wikimedia.org/w/index.php?curid=17119926</a:t>
            </a:r>
            <a:endParaRPr lang="en-US" sz="800">
              <a:solidFill>
                <a:srgbClr val="C65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16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324971-2D2A-45E8-BEFF-8592F26B9C5C}"/>
              </a:ext>
            </a:extLst>
          </p:cNvPr>
          <p:cNvSpPr txBox="1"/>
          <p:nvPr/>
        </p:nvSpPr>
        <p:spPr>
          <a:xfrm>
            <a:off x="1799021" y="2412124"/>
            <a:ext cx="88304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>
                <a:ea typeface="+mn-lt"/>
                <a:cs typeface="+mn-lt"/>
              </a:rPr>
              <a:t>[1,2,5,6,7,9,12,16,18,21]</a:t>
            </a:r>
            <a:endParaRPr lang="en-US" sz="60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C5DE5F-BFA3-46C1-AD51-3587FD55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Why Create an Index?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E3F88-E7F7-4B7A-B59B-0A1B466AA1B8}"/>
              </a:ext>
            </a:extLst>
          </p:cNvPr>
          <p:cNvSpPr txBox="1"/>
          <p:nvPr/>
        </p:nvSpPr>
        <p:spPr>
          <a:xfrm>
            <a:off x="1799020" y="3979916"/>
            <a:ext cx="88304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>
                <a:ea typeface="+mn-lt"/>
                <a:cs typeface="+mn-lt"/>
              </a:rPr>
              <a:t>Insert 13 into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9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324971-2D2A-45E8-BEFF-8592F26B9C5C}"/>
              </a:ext>
            </a:extLst>
          </p:cNvPr>
          <p:cNvSpPr txBox="1"/>
          <p:nvPr/>
        </p:nvSpPr>
        <p:spPr>
          <a:xfrm>
            <a:off x="1799021" y="2412124"/>
            <a:ext cx="964499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>
                <a:ea typeface="+mn-lt"/>
                <a:cs typeface="+mn-lt"/>
              </a:rPr>
              <a:t>[1,2,5,6,7,9,12,</a:t>
            </a:r>
            <a:r>
              <a:rPr lang="en-US" sz="6000">
                <a:solidFill>
                  <a:srgbClr val="FF0000"/>
                </a:solidFill>
                <a:ea typeface="+mn-lt"/>
                <a:cs typeface="+mn-lt"/>
              </a:rPr>
              <a:t>13</a:t>
            </a:r>
            <a:r>
              <a:rPr lang="en-US" sz="6000">
                <a:ea typeface="+mn-lt"/>
                <a:cs typeface="+mn-lt"/>
              </a:rPr>
              <a:t>,16,18,21]</a:t>
            </a:r>
            <a:endParaRPr lang="en-US" sz="60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C5DE5F-BFA3-46C1-AD51-3587FD55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Why create an Index?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E3F88-E7F7-4B7A-B59B-0A1B466AA1B8}"/>
              </a:ext>
            </a:extLst>
          </p:cNvPr>
          <p:cNvSpPr txBox="1"/>
          <p:nvPr/>
        </p:nvSpPr>
        <p:spPr>
          <a:xfrm>
            <a:off x="1799020" y="3979916"/>
            <a:ext cx="883044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>
                <a:ea typeface="+mn-lt"/>
                <a:cs typeface="+mn-lt"/>
              </a:rPr>
              <a:t>Insert 13 into list</a:t>
            </a:r>
            <a:endParaRPr lang="en-US"/>
          </a:p>
        </p:txBody>
      </p:sp>
      <p:sp>
        <p:nvSpPr>
          <p:cNvPr id="2" name="Arrow: Circular 1">
            <a:extLst>
              <a:ext uri="{FF2B5EF4-FFF2-40B4-BE49-F238E27FC236}">
                <a16:creationId xmlns:a16="http://schemas.microsoft.com/office/drawing/2014/main" id="{AD4D870E-5D7F-4905-8D2C-B74ACCF42A14}"/>
              </a:ext>
            </a:extLst>
          </p:cNvPr>
          <p:cNvSpPr/>
          <p:nvPr/>
        </p:nvSpPr>
        <p:spPr>
          <a:xfrm>
            <a:off x="1866865" y="2186554"/>
            <a:ext cx="735724" cy="73572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ircular 5">
            <a:extLst>
              <a:ext uri="{FF2B5EF4-FFF2-40B4-BE49-F238E27FC236}">
                <a16:creationId xmlns:a16="http://schemas.microsoft.com/office/drawing/2014/main" id="{3F43778C-70A4-48C2-B2B8-FB4DA3C06826}"/>
              </a:ext>
            </a:extLst>
          </p:cNvPr>
          <p:cNvSpPr/>
          <p:nvPr/>
        </p:nvSpPr>
        <p:spPr>
          <a:xfrm>
            <a:off x="2558795" y="2195312"/>
            <a:ext cx="735724" cy="73572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ircular 6">
            <a:extLst>
              <a:ext uri="{FF2B5EF4-FFF2-40B4-BE49-F238E27FC236}">
                <a16:creationId xmlns:a16="http://schemas.microsoft.com/office/drawing/2014/main" id="{5EDBAC93-AF63-4FDC-A5B6-A9D9CAA41ED0}"/>
              </a:ext>
            </a:extLst>
          </p:cNvPr>
          <p:cNvSpPr/>
          <p:nvPr/>
        </p:nvSpPr>
        <p:spPr>
          <a:xfrm>
            <a:off x="3241966" y="2186553"/>
            <a:ext cx="735724" cy="73572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ircular 9">
            <a:extLst>
              <a:ext uri="{FF2B5EF4-FFF2-40B4-BE49-F238E27FC236}">
                <a16:creationId xmlns:a16="http://schemas.microsoft.com/office/drawing/2014/main" id="{20055BBD-B769-4757-8323-141EB846A4D7}"/>
              </a:ext>
            </a:extLst>
          </p:cNvPr>
          <p:cNvSpPr/>
          <p:nvPr/>
        </p:nvSpPr>
        <p:spPr>
          <a:xfrm>
            <a:off x="3942654" y="2169034"/>
            <a:ext cx="735724" cy="73572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2BFF25D6-33E7-41FC-AEA6-94584E202FE0}"/>
              </a:ext>
            </a:extLst>
          </p:cNvPr>
          <p:cNvSpPr/>
          <p:nvPr/>
        </p:nvSpPr>
        <p:spPr>
          <a:xfrm>
            <a:off x="4608308" y="2169034"/>
            <a:ext cx="735724" cy="73572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7238712-F929-4CF8-A056-1C8C31289862}"/>
              </a:ext>
            </a:extLst>
          </p:cNvPr>
          <p:cNvSpPr/>
          <p:nvPr/>
        </p:nvSpPr>
        <p:spPr>
          <a:xfrm rot="1860000">
            <a:off x="7469976" y="1944232"/>
            <a:ext cx="245242" cy="5780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75A09994-3AAA-4C6E-A2FA-F08806961D1D}"/>
              </a:ext>
            </a:extLst>
          </p:cNvPr>
          <p:cNvSpPr/>
          <p:nvPr/>
        </p:nvSpPr>
        <p:spPr>
          <a:xfrm>
            <a:off x="5300238" y="2177792"/>
            <a:ext cx="735724" cy="73572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ircular 12">
            <a:extLst>
              <a:ext uri="{FF2B5EF4-FFF2-40B4-BE49-F238E27FC236}">
                <a16:creationId xmlns:a16="http://schemas.microsoft.com/office/drawing/2014/main" id="{210629A9-5971-45ED-903D-3290326D5962}"/>
              </a:ext>
            </a:extLst>
          </p:cNvPr>
          <p:cNvSpPr/>
          <p:nvPr/>
        </p:nvSpPr>
        <p:spPr>
          <a:xfrm>
            <a:off x="6027202" y="2177790"/>
            <a:ext cx="735724" cy="73572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15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B40D-23F6-DD45-B053-EE158BE5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A9B0"/>
                </a:solidFill>
              </a:rPr>
              <a:t>Why Spatial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1177-BA38-F54D-AC42-F6055960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C65E00"/>
              </a:buClr>
              <a:buSzPct val="125000"/>
            </a:pPr>
            <a:r>
              <a:rPr lang="en-US"/>
              <a:t>Prevalent in everyday life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/>
              <a:t>Transportation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/>
              <a:t>Social Media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726AC-923D-CE49-869A-71B79755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968" y="2272748"/>
            <a:ext cx="3907263" cy="3639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C23A6F-71ED-754D-B826-5333AF61FD50}"/>
              </a:ext>
            </a:extLst>
          </p:cNvPr>
          <p:cNvSpPr txBox="1"/>
          <p:nvPr/>
        </p:nvSpPr>
        <p:spPr>
          <a:xfrm>
            <a:off x="685800" y="3428999"/>
            <a:ext cx="5860774" cy="2477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spcAft>
                <a:spcPts val="600"/>
              </a:spcAft>
              <a:buClr>
                <a:srgbClr val="C65E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We’ve seen examples of spatial data throughout history</a:t>
            </a:r>
            <a:endParaRPr lang="en-US"/>
          </a:p>
          <a:p>
            <a:pPr marL="285750" indent="-285750">
              <a:spcAft>
                <a:spcPts val="600"/>
              </a:spcAft>
              <a:buClr>
                <a:srgbClr val="C65E00"/>
              </a:buClr>
              <a:buSzPct val="125000"/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spcAft>
                <a:spcPts val="600"/>
              </a:spcAft>
              <a:buClr>
                <a:srgbClr val="C65E00"/>
              </a:buClr>
              <a:buSzPct val="125000"/>
              <a:buFont typeface="Arial" panose="020B0604020202020204" pitchFamily="34" charset="0"/>
              <a:buChar char="•"/>
            </a:pPr>
            <a:r>
              <a:rPr lang="en-US" sz="2000"/>
              <a:t>1854 Broad Street Cholera Outbreak</a:t>
            </a:r>
          </a:p>
          <a:p>
            <a:pPr marL="800100" lvl="1" indent="-342900">
              <a:spcAft>
                <a:spcPts val="600"/>
              </a:spcAft>
              <a:buClr>
                <a:srgbClr val="C65E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/>
              <a:t>Often considered to be the first time someone plotted points on a map to find relationships 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147008-B80E-4607-9101-6CFA995B6376}"/>
              </a:ext>
            </a:extLst>
          </p:cNvPr>
          <p:cNvSpPr txBox="1"/>
          <p:nvPr/>
        </p:nvSpPr>
        <p:spPr>
          <a:xfrm>
            <a:off x="7592301" y="6642556"/>
            <a:ext cx="584375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http://blog.rtwilson.com/john-snows-famous-cholera-analysis-data-in-modern-gis-formats/</a:t>
            </a:r>
            <a:endParaRPr lang="en-US" sz="800">
              <a:solidFill>
                <a:srgbClr val="C65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935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6BB559-2881-4693-B8A2-5CEE3ECF5D92}"/>
              </a:ext>
            </a:extLst>
          </p:cNvPr>
          <p:cNvSpPr/>
          <p:nvPr/>
        </p:nvSpPr>
        <p:spPr>
          <a:xfrm>
            <a:off x="234731" y="1938283"/>
            <a:ext cx="11428416" cy="3738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5430C6C-3921-46AA-9C2A-C2C08A1DA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03" y="2170564"/>
            <a:ext cx="11086641" cy="30765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5558A-178D-4E13-BC45-FEC353D6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B-Tree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3F37ED-4029-4CE3-B766-B97C14F96787}"/>
              </a:ext>
            </a:extLst>
          </p:cNvPr>
          <p:cNvSpPr txBox="1"/>
          <p:nvPr/>
        </p:nvSpPr>
        <p:spPr>
          <a:xfrm>
            <a:off x="6370505" y="6635096"/>
            <a:ext cx="585483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By </a:t>
            </a:r>
            <a:r>
              <a:rPr lang="en-US" sz="800" err="1">
                <a:solidFill>
                  <a:srgbClr val="C65E00"/>
                </a:solidFill>
                <a:ea typeface="+mn-lt"/>
                <a:cs typeface="+mn-lt"/>
              </a:rPr>
              <a:t>CyHawk</a:t>
            </a:r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 - Own work based on [1]., CC BY-SA 3.0, https://commons.wikimedia.org/w/index.php?curid=11701365</a:t>
            </a:r>
            <a:endParaRPr lang="en-US" sz="800">
              <a:solidFill>
                <a:srgbClr val="C65E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B5DE4-EEED-4135-9281-0846311534E1}"/>
              </a:ext>
            </a:extLst>
          </p:cNvPr>
          <p:cNvSpPr txBox="1"/>
          <p:nvPr/>
        </p:nvSpPr>
        <p:spPr>
          <a:xfrm>
            <a:off x="11334108" y="957208"/>
            <a:ext cx="500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598158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6BB559-2881-4693-B8A2-5CEE3ECF5D92}"/>
              </a:ext>
            </a:extLst>
          </p:cNvPr>
          <p:cNvSpPr/>
          <p:nvPr/>
        </p:nvSpPr>
        <p:spPr>
          <a:xfrm>
            <a:off x="234731" y="1938283"/>
            <a:ext cx="11428416" cy="3738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5430C6C-3921-46AA-9C2A-C2C08A1DA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03" y="2170564"/>
            <a:ext cx="11086641" cy="30765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5558A-178D-4E13-BC45-FEC353D6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B-Tree</a:t>
            </a:r>
          </a:p>
        </p:txBody>
      </p:sp>
      <p:sp>
        <p:nvSpPr>
          <p:cNvPr id="4" name="Arrow: Circular 3">
            <a:extLst>
              <a:ext uri="{FF2B5EF4-FFF2-40B4-BE49-F238E27FC236}">
                <a16:creationId xmlns:a16="http://schemas.microsoft.com/office/drawing/2014/main" id="{23E2DAA6-A1F3-4B3D-A21A-D2CB8EEABDA6}"/>
              </a:ext>
            </a:extLst>
          </p:cNvPr>
          <p:cNvSpPr/>
          <p:nvPr/>
        </p:nvSpPr>
        <p:spPr>
          <a:xfrm>
            <a:off x="4240451" y="1792416"/>
            <a:ext cx="1024758" cy="102475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87706BE9-70A1-4D14-8656-2B89C390FE45}"/>
              </a:ext>
            </a:extLst>
          </p:cNvPr>
          <p:cNvSpPr/>
          <p:nvPr/>
        </p:nvSpPr>
        <p:spPr>
          <a:xfrm rot="1860000">
            <a:off x="5394183" y="1646439"/>
            <a:ext cx="245242" cy="5780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F4B5BB45-A378-419F-82BB-B2F4CA0E72B0}"/>
              </a:ext>
            </a:extLst>
          </p:cNvPr>
          <p:cNvSpPr/>
          <p:nvPr/>
        </p:nvSpPr>
        <p:spPr>
          <a:xfrm>
            <a:off x="4240450" y="3912001"/>
            <a:ext cx="910896" cy="91089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F76C288C-7266-4A55-8DD9-85275343A22F}"/>
              </a:ext>
            </a:extLst>
          </p:cNvPr>
          <p:cNvSpPr/>
          <p:nvPr/>
        </p:nvSpPr>
        <p:spPr>
          <a:xfrm>
            <a:off x="5072518" y="3912000"/>
            <a:ext cx="910896" cy="91089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D8BFFE-AE58-491C-8CFB-F2983545C521}"/>
              </a:ext>
            </a:extLst>
          </p:cNvPr>
          <p:cNvSpPr/>
          <p:nvPr/>
        </p:nvSpPr>
        <p:spPr>
          <a:xfrm>
            <a:off x="6094248" y="4364420"/>
            <a:ext cx="770759" cy="7707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13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337926D-A457-4249-AE86-CD57E98AA061}"/>
              </a:ext>
            </a:extLst>
          </p:cNvPr>
          <p:cNvSpPr/>
          <p:nvPr/>
        </p:nvSpPr>
        <p:spPr>
          <a:xfrm rot="1860000">
            <a:off x="6357630" y="3766024"/>
            <a:ext cx="245242" cy="5780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07AB4B8-DC44-436D-8F2F-A807B0708969}"/>
              </a:ext>
            </a:extLst>
          </p:cNvPr>
          <p:cNvSpPr/>
          <p:nvPr/>
        </p:nvSpPr>
        <p:spPr>
          <a:xfrm>
            <a:off x="5035079" y="2907679"/>
            <a:ext cx="306552" cy="1094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AD174E-D286-47A4-A2F2-40D7AD8F04C9}"/>
              </a:ext>
            </a:extLst>
          </p:cNvPr>
          <p:cNvSpPr txBox="1"/>
          <p:nvPr/>
        </p:nvSpPr>
        <p:spPr>
          <a:xfrm>
            <a:off x="6389554" y="6626285"/>
            <a:ext cx="59047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By </a:t>
            </a:r>
            <a:r>
              <a:rPr lang="en-US" sz="800" err="1">
                <a:solidFill>
                  <a:srgbClr val="C65E00"/>
                </a:solidFill>
                <a:ea typeface="+mn-lt"/>
                <a:cs typeface="+mn-lt"/>
              </a:rPr>
              <a:t>CyHawk</a:t>
            </a:r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 - Own work based on [1]., CC BY-SA 3.0, https://commons.wikimedia.org/w/index.php?curid=11701365</a:t>
            </a:r>
            <a:endParaRPr lang="en-US" sz="800">
              <a:solidFill>
                <a:srgbClr val="C65E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1E512-6242-4529-9D82-63806E844105}"/>
              </a:ext>
            </a:extLst>
          </p:cNvPr>
          <p:cNvSpPr txBox="1"/>
          <p:nvPr/>
        </p:nvSpPr>
        <p:spPr>
          <a:xfrm>
            <a:off x="11334108" y="957208"/>
            <a:ext cx="500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05659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C92-6191-7043-A794-6A119F38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764373"/>
            <a:ext cx="10753725" cy="1293028"/>
          </a:xfrm>
        </p:spPr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Spatial indexing and querying cont.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28BE3-DFCD-C94E-B194-5663B710F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solidFill>
                  <a:srgbClr val="C65E00"/>
                </a:solidFill>
                <a:ea typeface="+mn-lt"/>
                <a:cs typeface="+mn-lt"/>
              </a:rPr>
              <a:t>Quadtree[5]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It is defined as a tree data structure that has four branching nodes (also called children)</a:t>
            </a:r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They are often used to partition a two-dimensional space by recursively subdividing it Into four quadrants. </a:t>
            </a:r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The shapes of these regions may be square or any rectangular shape.</a:t>
            </a:r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Regions that are broken down by this technique are used to make adaptable cells.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03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ACFB-8AC3-45F2-A716-5D228AE8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Quadtree cont.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BE579-B1C0-4B79-B33D-FDC4B92BC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Each cell has a finite area. </a:t>
            </a:r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Can be classified as a line, point or curve.</a:t>
            </a:r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Capture resolution and information many times greater than pixel.</a:t>
            </a:r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Point quadtree is always at the center of all data.</a:t>
            </a:r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Nearest Neighbor queries are used for providing points of interest (APPS) 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9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15EB-E412-423C-94FA-EA8824E1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Animated Quadtree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BC5C8-B1BD-4556-B0A0-448204CA4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marL="0" indent="0">
              <a:buNone/>
            </a:pPr>
            <a:r>
              <a:rPr lang="en-US"/>
              <a:t> </a:t>
            </a:r>
            <a:r>
              <a:rPr lang="en-US">
                <a:ea typeface="+mn-lt"/>
                <a:cs typeface="+mn-lt"/>
              </a:rPr>
              <a:t>  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6">
            <a:hlinkClick r:id="" action="ppaction://media"/>
            <a:extLst>
              <a:ext uri="{FF2B5EF4-FFF2-40B4-BE49-F238E27FC236}">
                <a16:creationId xmlns:a16="http://schemas.microsoft.com/office/drawing/2014/main" id="{E195CFC9-8EF4-4399-AC68-0C37CFAFB5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10000" y="2143125"/>
            <a:ext cx="4572000" cy="2571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1A400F-D8AF-440F-A63E-AF64D3AC665D}"/>
              </a:ext>
            </a:extLst>
          </p:cNvPr>
          <p:cNvSpPr txBox="1"/>
          <p:nvPr/>
        </p:nvSpPr>
        <p:spPr>
          <a:xfrm>
            <a:off x="1162050" y="4695825"/>
            <a:ext cx="9867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Video demonstrates how the quadtree is being determined based on data input.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5B7312-0070-4516-AEA3-86DD890D8470}"/>
              </a:ext>
            </a:extLst>
          </p:cNvPr>
          <p:cNvSpPr txBox="1"/>
          <p:nvPr/>
        </p:nvSpPr>
        <p:spPr>
          <a:xfrm>
            <a:off x="9453563" y="6580005"/>
            <a:ext cx="352901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C65E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https://www.youtube.com/watch?v=ZpviiG-eCHo</a:t>
            </a:r>
            <a:endParaRPr lang="en-US" sz="800">
              <a:solidFill>
                <a:srgbClr val="C65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107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EB33-2CDD-4F9F-BB98-0C8F4C57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Types of quadtrees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649D-BEDA-479A-BB1D-ACDD0A49B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Point Quadtree</a:t>
            </a:r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Region Quadtree</a:t>
            </a:r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Point Region Quadtree</a:t>
            </a:r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Polygonal Map Quadtree</a:t>
            </a:r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Compressed Quadtree [5][6]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73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8D07D-F9D2-43FA-9825-2C8A88B0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  <a:ea typeface="+mj-lt"/>
                <a:cs typeface="+mj-lt"/>
              </a:rPr>
              <a:t>Point Quadtree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A7A7-72E1-46AB-802F-088CD908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The point quadtree is always at the center of the local region and is good for comparing two-dimensional data points. [6]</a:t>
            </a:r>
          </a:p>
        </p:txBody>
      </p:sp>
      <p:pic>
        <p:nvPicPr>
          <p:cNvPr id="4" name="Picture 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0CCE7E28-EE42-4FED-8CD9-EA44E788A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403" y="3695447"/>
            <a:ext cx="5300597" cy="2250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8FBC5-2852-4DDB-A402-436CCD1E4B41}"/>
              </a:ext>
            </a:extLst>
          </p:cNvPr>
          <p:cNvSpPr txBox="1"/>
          <p:nvPr/>
        </p:nvSpPr>
        <p:spPr>
          <a:xfrm>
            <a:off x="5210626" y="6600825"/>
            <a:ext cx="719568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C00000"/>
                </a:solidFill>
                <a:hlinkClick r:id="rId3"/>
              </a:rPr>
              <a:t>https://www.researchgate.net/figure/Point-quadtree-example-with-a-fan-out-of-4-also-at-the-leaf-level-up-to-4-elements-per_fig3_2560370</a:t>
            </a:r>
            <a:endParaRPr lang="en-US" sz="8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693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1A81-D69B-4B3F-9162-39AD2F8F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  <a:ea typeface="+mj-lt"/>
                <a:cs typeface="+mj-lt"/>
              </a:rPr>
              <a:t>Region Quadtree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469BA-95D1-494D-8DDB-6F7976936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It is a type of quadtree where a region is broken down into four equal spaces and this process repeats until each data has a unique cell for itself. Generally used for pictures. [6]</a:t>
            </a:r>
          </a:p>
          <a:p>
            <a:endParaRPr lang="en-US"/>
          </a:p>
        </p:txBody>
      </p:sp>
      <p:pic>
        <p:nvPicPr>
          <p:cNvPr id="6" name="Picture 6" descr="A picture containing colorful, room&#10;&#10;Description generated with very high confidence">
            <a:extLst>
              <a:ext uri="{FF2B5EF4-FFF2-40B4-BE49-F238E27FC236}">
                <a16:creationId xmlns:a16="http://schemas.microsoft.com/office/drawing/2014/main" id="{CF0A79C8-8BF4-4031-B8FA-239BCACD8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268" y="3156378"/>
            <a:ext cx="2745958" cy="24460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C96EA-9FC1-4E46-BD36-0561F38386A3}"/>
              </a:ext>
            </a:extLst>
          </p:cNvPr>
          <p:cNvSpPr txBox="1"/>
          <p:nvPr/>
        </p:nvSpPr>
        <p:spPr>
          <a:xfrm>
            <a:off x="4867276" y="6615113"/>
            <a:ext cx="738663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3"/>
              </a:rPr>
              <a:t>https://www.researchgate.net/figure/An-example-illustrating-the-region-quadtree-and-balanced-quadtree-decomposition-of-an_fig1_228992941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2198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248E-F505-4299-BCD4-B4E03216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  <a:ea typeface="+mj-lt"/>
                <a:cs typeface="+mj-lt"/>
              </a:rPr>
              <a:t>Point Region Quadtree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C6EF6-F3B6-43E7-98CC-3A97C9E9C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It is similar to the Region Quadtree the only difference being that each data has a smaller region to be stored in and instead of a certain value it is a coordinate being stored. [6]</a:t>
            </a:r>
            <a:endParaRPr lang="en-US"/>
          </a:p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5CD5A48-BD1A-48C5-AC62-4A0EA316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633" y="3572993"/>
            <a:ext cx="5039638" cy="2509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A705E9-E023-429C-8D6F-AAFEDF8DD1AA}"/>
              </a:ext>
            </a:extLst>
          </p:cNvPr>
          <p:cNvSpPr txBox="1"/>
          <p:nvPr/>
        </p:nvSpPr>
        <p:spPr>
          <a:xfrm>
            <a:off x="8080526" y="6642556"/>
            <a:ext cx="537569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C65E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https://opendsa-server.cs.vt.edu/ODSA/Books/Everything/html/PRquadtree.html</a:t>
            </a:r>
            <a:endParaRPr lang="en-US" sz="800">
              <a:solidFill>
                <a:srgbClr val="C65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68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DFEA-5687-4D92-A379-2AC66E7EA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  <a:ea typeface="+mj-lt"/>
                <a:cs typeface="+mj-lt"/>
              </a:rPr>
              <a:t>Polygonal Map quadtree</a:t>
            </a:r>
            <a:endParaRPr lang="en-US">
              <a:solidFill>
                <a:srgbClr val="00A9B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ABFC-71AF-4847-BE86-71FE15EEC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It uses Polygon shapes to map out and store data. In this type of quadtree the cell that has data is not broken down further. [5][6]</a:t>
            </a:r>
            <a:endParaRPr lang="en-US"/>
          </a:p>
          <a:p>
            <a:endParaRPr lang="en-US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119CAA5-32F4-4245-94E0-4B48E976B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711" y="3126720"/>
            <a:ext cx="4083446" cy="2589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17F0A-AC9F-4E15-A7BE-A77FAF315273}"/>
              </a:ext>
            </a:extLst>
          </p:cNvPr>
          <p:cNvSpPr txBox="1"/>
          <p:nvPr/>
        </p:nvSpPr>
        <p:spPr>
          <a:xfrm>
            <a:off x="3771900" y="6642556"/>
            <a:ext cx="862012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C65E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https://www.semanticscholar.org/paper/An-Overview-of-Quadtrees%2C-Octrees%2C-and-Related-Data-Samet/5e4479f71da6b87bec8dd1f5a7f73c4012492981/figure/4</a:t>
            </a:r>
            <a:endParaRPr lang="en-US" sz="800">
              <a:solidFill>
                <a:srgbClr val="C65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129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BE44-3432-F541-AFFA-1E0D2EF2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What ARE Spatial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895D9-A8D3-2D4D-8B59-DD5D46BF1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C65E00"/>
                </a:solidFill>
              </a:rPr>
              <a:t>Spatial Databases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Databases that can store and query data that can be represented in a geometric space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rgbClr val="C65E00"/>
                </a:solidFill>
              </a:rPr>
              <a:t>Differences between standard databases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A rudimentary table or database can easily store point data which can be expressed in </a:t>
            </a:r>
            <a:r>
              <a:rPr lang="en-US" err="1">
                <a:ea typeface="+mn-lt"/>
                <a:cs typeface="+mn-lt"/>
              </a:rPr>
              <a:t>x,y</a:t>
            </a:r>
            <a:r>
              <a:rPr lang="en-US">
                <a:ea typeface="+mn-lt"/>
                <a:cs typeface="+mn-lt"/>
              </a:rPr>
              <a:t> , or in terms of GIS: latitude and longitude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Spatial databases can store more complex shapes such as 3D objects, topological surfaces, linear networks, etc.</a:t>
            </a:r>
          </a:p>
        </p:txBody>
      </p:sp>
    </p:spTree>
    <p:extLst>
      <p:ext uri="{BB962C8B-B14F-4D97-AF65-F5344CB8AC3E}">
        <p14:creationId xmlns:p14="http://schemas.microsoft.com/office/powerpoint/2010/main" val="1156950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D4B4-8675-4F08-9F83-D3B9D788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  <a:ea typeface="+mj-lt"/>
                <a:cs typeface="+mj-lt"/>
              </a:rPr>
              <a:t>Compressed Quadtree</a:t>
            </a:r>
            <a:endParaRPr lang="en-US">
              <a:solidFill>
                <a:srgbClr val="00A9B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40CC7-C443-40BE-848A-70C6C08D9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This type of quadtree only stores data that is deemed useful to the overall data set for analysis purposes. [6]</a:t>
            </a:r>
            <a:endParaRPr lang="en-US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1152BAC-0262-4B9D-92C3-BA1D937E3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82" y="2859588"/>
            <a:ext cx="4552950" cy="3419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53EBE-A5E4-4D57-9DE3-393CB0D0E756}"/>
              </a:ext>
            </a:extLst>
          </p:cNvPr>
          <p:cNvSpPr txBox="1"/>
          <p:nvPr/>
        </p:nvSpPr>
        <p:spPr>
          <a:xfrm>
            <a:off x="9710738" y="6605587"/>
            <a:ext cx="429577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C65E00"/>
                </a:solidFill>
              </a:rPr>
              <a:t>https://www.slideshare.net/shripadthite/jobtalk</a:t>
            </a:r>
          </a:p>
        </p:txBody>
      </p:sp>
    </p:spTree>
    <p:extLst>
      <p:ext uri="{BB962C8B-B14F-4D97-AF65-F5344CB8AC3E}">
        <p14:creationId xmlns:p14="http://schemas.microsoft.com/office/powerpoint/2010/main" val="1604589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EBA1-B288-4E2F-A500-3FD64F713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754496" cy="4024125"/>
          </a:xfrm>
        </p:spPr>
        <p:txBody>
          <a:bodyPr/>
          <a:lstStyle/>
          <a:p>
            <a:pPr>
              <a:buClr>
                <a:srgbClr val="C65E00"/>
              </a:buClr>
              <a:buSzPct val="125000"/>
            </a:pPr>
            <a:r>
              <a:rPr lang="en-US"/>
              <a:t>We know binary trees for indexing one dimensional data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How can we index 2-d, </a:t>
            </a:r>
            <a:r>
              <a:rPr lang="en-US" err="1"/>
              <a:t>3-d</a:t>
            </a:r>
            <a:r>
              <a:rPr lang="en-US"/>
              <a:t> or multi-d data points with same concept?</a:t>
            </a:r>
          </a:p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9C649B-A1EC-48F1-98F8-B6A1255964B2}"/>
              </a:ext>
            </a:extLst>
          </p:cNvPr>
          <p:cNvSpPr/>
          <p:nvPr/>
        </p:nvSpPr>
        <p:spPr>
          <a:xfrm>
            <a:off x="9134611" y="2161975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9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F8B7E0-4E89-4260-9DB3-4128977D4AD1}"/>
              </a:ext>
            </a:extLst>
          </p:cNvPr>
          <p:cNvSpPr/>
          <p:nvPr/>
        </p:nvSpPr>
        <p:spPr>
          <a:xfrm>
            <a:off x="8259396" y="2923975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5D2689-EDB7-4FE0-8ABE-8A16541CFF82}"/>
              </a:ext>
            </a:extLst>
          </p:cNvPr>
          <p:cNvSpPr/>
          <p:nvPr/>
        </p:nvSpPr>
        <p:spPr>
          <a:xfrm>
            <a:off x="10144809" y="2923975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13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DBECCE-169F-410E-BF33-5618B163C143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8586458" y="2489037"/>
            <a:ext cx="604268" cy="491053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A03EDE-3446-44DA-B595-1459EE846185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9461673" y="2489037"/>
            <a:ext cx="739251" cy="491053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B043E5C9-7330-4D64-B22C-6E15DFB0F287}"/>
              </a:ext>
            </a:extLst>
          </p:cNvPr>
          <p:cNvSpPr/>
          <p:nvPr/>
        </p:nvSpPr>
        <p:spPr>
          <a:xfrm>
            <a:off x="7574087" y="3642432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E92077-BCDC-444D-9F80-67790682E064}"/>
              </a:ext>
            </a:extLst>
          </p:cNvPr>
          <p:cNvSpPr/>
          <p:nvPr/>
        </p:nvSpPr>
        <p:spPr>
          <a:xfrm>
            <a:off x="8842870" y="3680639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14B326-F4A6-4C43-A393-5957FD7D2480}"/>
              </a:ext>
            </a:extLst>
          </p:cNvPr>
          <p:cNvCxnSpPr>
            <a:cxnSpLocks/>
            <a:stCxn id="5" idx="3"/>
            <a:endCxn id="9" idx="7"/>
          </p:cNvCxnSpPr>
          <p:nvPr/>
        </p:nvCxnSpPr>
        <p:spPr>
          <a:xfrm flipH="1">
            <a:off x="7901149" y="3251037"/>
            <a:ext cx="414362" cy="447510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76F309-A932-46C2-8958-63483782C14B}"/>
              </a:ext>
            </a:extLst>
          </p:cNvPr>
          <p:cNvCxnSpPr>
            <a:cxnSpLocks/>
            <a:stCxn id="5" idx="5"/>
            <a:endCxn id="10" idx="1"/>
          </p:cNvCxnSpPr>
          <p:nvPr/>
        </p:nvCxnSpPr>
        <p:spPr>
          <a:xfrm>
            <a:off x="8586458" y="3251037"/>
            <a:ext cx="312527" cy="485717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779388D-45E1-4AFF-AC79-7B15CE2740FE}"/>
              </a:ext>
            </a:extLst>
          </p:cNvPr>
          <p:cNvSpPr/>
          <p:nvPr/>
        </p:nvSpPr>
        <p:spPr>
          <a:xfrm>
            <a:off x="9468685" y="3685975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AFDD7C9-8C52-458C-96E6-548D5CA1910F}"/>
              </a:ext>
            </a:extLst>
          </p:cNvPr>
          <p:cNvSpPr/>
          <p:nvPr/>
        </p:nvSpPr>
        <p:spPr>
          <a:xfrm>
            <a:off x="10835453" y="3671930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20B22B-4873-4B66-B89E-0A651CD7DBDE}"/>
              </a:ext>
            </a:extLst>
          </p:cNvPr>
          <p:cNvCxnSpPr>
            <a:cxnSpLocks/>
            <a:stCxn id="6" idx="3"/>
            <a:endCxn id="13" idx="7"/>
          </p:cNvCxnSpPr>
          <p:nvPr/>
        </p:nvCxnSpPr>
        <p:spPr>
          <a:xfrm flipH="1">
            <a:off x="9795747" y="3251037"/>
            <a:ext cx="405177" cy="491053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307748-57F5-4B1B-9B97-F610E05F4F0F}"/>
              </a:ext>
            </a:extLst>
          </p:cNvPr>
          <p:cNvCxnSpPr>
            <a:cxnSpLocks/>
            <a:stCxn id="6" idx="5"/>
            <a:endCxn id="14" idx="1"/>
          </p:cNvCxnSpPr>
          <p:nvPr/>
        </p:nvCxnSpPr>
        <p:spPr>
          <a:xfrm>
            <a:off x="10471871" y="3251037"/>
            <a:ext cx="419697" cy="477008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53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63DAA-C107-4975-A14D-31361EE4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252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rgbClr val="C65E00"/>
              </a:buClr>
              <a:buSzPct val="125000"/>
            </a:pPr>
            <a:r>
              <a:rPr lang="en-US"/>
              <a:t>Jon Bentley, 1975, while an undergraduate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Tree used to store spatial data.</a:t>
            </a:r>
          </a:p>
          <a:p>
            <a:pPr lvl="1">
              <a:buClr>
                <a:srgbClr val="C65E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/>
              <a:t>Nearest neighbor search.</a:t>
            </a:r>
          </a:p>
          <a:p>
            <a:pPr lvl="1">
              <a:buClr>
                <a:srgbClr val="C65E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/>
              <a:t>Range queries.</a:t>
            </a:r>
          </a:p>
          <a:p>
            <a:pPr lvl="1">
              <a:buClr>
                <a:srgbClr val="C65E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/>
              <a:t>Fast look-up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k-d tree are guaranteed </a:t>
            </a:r>
            <a:r>
              <a:rPr lang="en-US" err="1"/>
              <a:t>log</a:t>
            </a:r>
            <a:r>
              <a:rPr lang="en-US" baseline="-40000" err="1"/>
              <a:t>2</a:t>
            </a:r>
            <a:r>
              <a:rPr lang="en-US"/>
              <a:t>(n) depth where n is the number of points in the set.</a:t>
            </a:r>
          </a:p>
          <a:p>
            <a:pPr lvl="1">
              <a:buClr>
                <a:srgbClr val="C65E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/>
              <a:t>Traditionally, k-d trees store points in k-dimensional space which are equivalent to vectors in k-dimensional space.[7]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B4052E-7956-4728-8940-A8468453FF1C}"/>
              </a:ext>
            </a:extLst>
          </p:cNvPr>
          <p:cNvSpPr txBox="1">
            <a:spLocks/>
          </p:cNvSpPr>
          <p:nvPr/>
        </p:nvSpPr>
        <p:spPr>
          <a:xfrm>
            <a:off x="838200" y="23655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A9B0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K-D Trees</a:t>
            </a:r>
          </a:p>
        </p:txBody>
      </p:sp>
    </p:spTree>
    <p:extLst>
      <p:ext uri="{BB962C8B-B14F-4D97-AF65-F5344CB8AC3E}">
        <p14:creationId xmlns:p14="http://schemas.microsoft.com/office/powerpoint/2010/main" val="866539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8E7FF55-3988-4F69-B487-7973CC297C27}"/>
              </a:ext>
            </a:extLst>
          </p:cNvPr>
          <p:cNvSpPr/>
          <p:nvPr/>
        </p:nvSpPr>
        <p:spPr>
          <a:xfrm>
            <a:off x="2690949" y="1175657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8A5461-4F88-44DE-8B43-294C4A0E4298}"/>
              </a:ext>
            </a:extLst>
          </p:cNvPr>
          <p:cNvSpPr/>
          <p:nvPr/>
        </p:nvSpPr>
        <p:spPr>
          <a:xfrm>
            <a:off x="1815734" y="1937657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E4FDF1-00EF-4BD8-A578-4BF9789C0406}"/>
              </a:ext>
            </a:extLst>
          </p:cNvPr>
          <p:cNvSpPr/>
          <p:nvPr/>
        </p:nvSpPr>
        <p:spPr>
          <a:xfrm>
            <a:off x="3701147" y="1937657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D65B7E-A94B-4528-8AA2-B2F2B02BC6A0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2142796" y="1502719"/>
            <a:ext cx="604268" cy="491053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132A6D-FE4D-4E80-83F4-2A0F08D18123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3018011" y="1502719"/>
            <a:ext cx="739251" cy="491053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8F1CA7A-2472-4481-ABE0-9707F7E2B716}"/>
              </a:ext>
            </a:extLst>
          </p:cNvPr>
          <p:cNvSpPr/>
          <p:nvPr/>
        </p:nvSpPr>
        <p:spPr>
          <a:xfrm>
            <a:off x="1130425" y="2656114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C891FCE-150D-4C4F-ACE6-AEC7BB785790}"/>
              </a:ext>
            </a:extLst>
          </p:cNvPr>
          <p:cNvSpPr/>
          <p:nvPr/>
        </p:nvSpPr>
        <p:spPr>
          <a:xfrm>
            <a:off x="2399208" y="2694321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3483C1-D076-4442-8690-6D5F37C199B9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1457487" y="2264719"/>
            <a:ext cx="414362" cy="447510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C1D838-8560-4ACE-887D-788168E50290}"/>
              </a:ext>
            </a:extLst>
          </p:cNvPr>
          <p:cNvCxnSpPr>
            <a:cxnSpLocks/>
            <a:stCxn id="5" idx="5"/>
            <a:endCxn id="15" idx="1"/>
          </p:cNvCxnSpPr>
          <p:nvPr/>
        </p:nvCxnSpPr>
        <p:spPr>
          <a:xfrm>
            <a:off x="2142796" y="2264719"/>
            <a:ext cx="312527" cy="485717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1698AA1-42A5-4889-8C88-D2147630FF3F}"/>
              </a:ext>
            </a:extLst>
          </p:cNvPr>
          <p:cNvSpPr/>
          <p:nvPr/>
        </p:nvSpPr>
        <p:spPr>
          <a:xfrm>
            <a:off x="3025023" y="2699657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5281A2-3AE7-4592-9533-DB79B9B55D78}"/>
              </a:ext>
            </a:extLst>
          </p:cNvPr>
          <p:cNvSpPr/>
          <p:nvPr/>
        </p:nvSpPr>
        <p:spPr>
          <a:xfrm>
            <a:off x="4391791" y="2685612"/>
            <a:ext cx="383177" cy="383177"/>
          </a:xfrm>
          <a:prstGeom prst="ellipse">
            <a:avLst/>
          </a:prstGeom>
          <a:solidFill>
            <a:srgbClr val="00A9B0"/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915F31-F715-4115-8E9E-CB38D06FC571}"/>
              </a:ext>
            </a:extLst>
          </p:cNvPr>
          <p:cNvCxnSpPr>
            <a:cxnSpLocks/>
            <a:stCxn id="6" idx="3"/>
            <a:endCxn id="20" idx="7"/>
          </p:cNvCxnSpPr>
          <p:nvPr/>
        </p:nvCxnSpPr>
        <p:spPr>
          <a:xfrm flipH="1">
            <a:off x="3352085" y="2264719"/>
            <a:ext cx="405177" cy="491053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C540D4-2FDC-44E4-88A5-88DBE05646AD}"/>
              </a:ext>
            </a:extLst>
          </p:cNvPr>
          <p:cNvCxnSpPr>
            <a:cxnSpLocks/>
            <a:stCxn id="6" idx="5"/>
            <a:endCxn id="21" idx="1"/>
          </p:cNvCxnSpPr>
          <p:nvPr/>
        </p:nvCxnSpPr>
        <p:spPr>
          <a:xfrm>
            <a:off x="4028209" y="2264719"/>
            <a:ext cx="419697" cy="477008"/>
          </a:xfrm>
          <a:prstGeom prst="line">
            <a:avLst/>
          </a:prstGeom>
          <a:ln w="28575">
            <a:solidFill>
              <a:srgbClr val="C65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Half Frame 28">
            <a:extLst>
              <a:ext uri="{FF2B5EF4-FFF2-40B4-BE49-F238E27FC236}">
                <a16:creationId xmlns:a16="http://schemas.microsoft.com/office/drawing/2014/main" id="{5C01AF0C-640B-44C4-9093-E2925AE71D4E}"/>
              </a:ext>
            </a:extLst>
          </p:cNvPr>
          <p:cNvSpPr/>
          <p:nvPr/>
        </p:nvSpPr>
        <p:spPr>
          <a:xfrm rot="16200000">
            <a:off x="6122127" y="739865"/>
            <a:ext cx="5486400" cy="5538651"/>
          </a:xfrm>
          <a:prstGeom prst="halfFrame">
            <a:avLst>
              <a:gd name="adj1" fmla="val 2381"/>
              <a:gd name="adj2" fmla="val 2222"/>
            </a:avLst>
          </a:prstGeom>
          <a:solidFill>
            <a:srgbClr val="00A9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1D9548-F69B-4391-98A0-AFC755BCB849}"/>
              </a:ext>
            </a:extLst>
          </p:cNvPr>
          <p:cNvCxnSpPr/>
          <p:nvPr/>
        </p:nvCxnSpPr>
        <p:spPr>
          <a:xfrm>
            <a:off x="9166977" y="818249"/>
            <a:ext cx="0" cy="530352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AA1B1C9-0872-47EC-916D-BDB726FAEC10}"/>
              </a:ext>
            </a:extLst>
          </p:cNvPr>
          <p:cNvSpPr txBox="1"/>
          <p:nvPr/>
        </p:nvSpPr>
        <p:spPr>
          <a:xfrm>
            <a:off x="9211089" y="4275545"/>
            <a:ext cx="13946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0EF56ACD-8696-4283-8452-EAA57A726EF4}"/>
              </a:ext>
            </a:extLst>
          </p:cNvPr>
          <p:cNvSpPr/>
          <p:nvPr/>
        </p:nvSpPr>
        <p:spPr>
          <a:xfrm>
            <a:off x="9097916" y="4205877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1B5AC22-79E3-44FC-B578-CB7063DB983C}"/>
              </a:ext>
            </a:extLst>
          </p:cNvPr>
          <p:cNvCxnSpPr>
            <a:cxnSpLocks/>
          </p:cNvCxnSpPr>
          <p:nvPr/>
        </p:nvCxnSpPr>
        <p:spPr>
          <a:xfrm>
            <a:off x="6233277" y="2744144"/>
            <a:ext cx="292608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2DE2FA-163B-4712-82B3-2F562680E0CB}"/>
              </a:ext>
            </a:extLst>
          </p:cNvPr>
          <p:cNvSpPr txBox="1"/>
          <p:nvPr/>
        </p:nvSpPr>
        <p:spPr>
          <a:xfrm>
            <a:off x="7740753" y="2742020"/>
            <a:ext cx="12984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</a:t>
            </a: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FE1FE339-BBCD-45FF-8ED4-F1527B744CC0}"/>
              </a:ext>
            </a:extLst>
          </p:cNvPr>
          <p:cNvSpPr/>
          <p:nvPr/>
        </p:nvSpPr>
        <p:spPr>
          <a:xfrm>
            <a:off x="7612016" y="2672352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D4FC45-99C7-4842-B408-984AFB147491}"/>
              </a:ext>
            </a:extLst>
          </p:cNvPr>
          <p:cNvCxnSpPr>
            <a:cxnSpLocks/>
          </p:cNvCxnSpPr>
          <p:nvPr/>
        </p:nvCxnSpPr>
        <p:spPr>
          <a:xfrm>
            <a:off x="9159357" y="5173019"/>
            <a:ext cx="246888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ACB33BA-B85B-41B3-B28C-402FF28CD711}"/>
              </a:ext>
            </a:extLst>
          </p:cNvPr>
          <p:cNvSpPr txBox="1"/>
          <p:nvPr/>
        </p:nvSpPr>
        <p:spPr>
          <a:xfrm>
            <a:off x="10207395" y="5173019"/>
            <a:ext cx="12182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1135C8EF-A251-4988-9193-976904132925}"/>
              </a:ext>
            </a:extLst>
          </p:cNvPr>
          <p:cNvSpPr/>
          <p:nvPr/>
        </p:nvSpPr>
        <p:spPr>
          <a:xfrm>
            <a:off x="10105895" y="5103351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0A8FD2-E1EC-4581-8700-6FCDE8378035}"/>
              </a:ext>
            </a:extLst>
          </p:cNvPr>
          <p:cNvCxnSpPr/>
          <p:nvPr/>
        </p:nvCxnSpPr>
        <p:spPr>
          <a:xfrm>
            <a:off x="6644675" y="2762831"/>
            <a:ext cx="0" cy="335584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AE1A9A-507E-413C-95F3-0E0AA4380D60}"/>
              </a:ext>
            </a:extLst>
          </p:cNvPr>
          <p:cNvSpPr txBox="1"/>
          <p:nvPr/>
        </p:nvSpPr>
        <p:spPr>
          <a:xfrm>
            <a:off x="6677115" y="4949990"/>
            <a:ext cx="1458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D7048CE3-B82F-45EC-B561-E74E1D4E5859}"/>
              </a:ext>
            </a:extLst>
          </p:cNvPr>
          <p:cNvSpPr/>
          <p:nvPr/>
        </p:nvSpPr>
        <p:spPr>
          <a:xfrm>
            <a:off x="6575615" y="4880322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62380E9-525B-481E-8CD9-35B44BA50F2D}"/>
              </a:ext>
            </a:extLst>
          </p:cNvPr>
          <p:cNvCxnSpPr/>
          <p:nvPr/>
        </p:nvCxnSpPr>
        <p:spPr>
          <a:xfrm>
            <a:off x="8080678" y="816463"/>
            <a:ext cx="0" cy="1911096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C5F6248-8C9A-4AE9-8883-8896F48069BF}"/>
              </a:ext>
            </a:extLst>
          </p:cNvPr>
          <p:cNvSpPr txBox="1"/>
          <p:nvPr/>
        </p:nvSpPr>
        <p:spPr>
          <a:xfrm>
            <a:off x="8146978" y="1517691"/>
            <a:ext cx="11221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</a:t>
            </a: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042B560C-BAB0-4419-B9F1-A3192D8ADE49}"/>
              </a:ext>
            </a:extLst>
          </p:cNvPr>
          <p:cNvSpPr/>
          <p:nvPr/>
        </p:nvSpPr>
        <p:spPr>
          <a:xfrm>
            <a:off x="8014350" y="1448023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D9AD1A1-0176-44A1-A9DF-E069BF6F4524}"/>
              </a:ext>
            </a:extLst>
          </p:cNvPr>
          <p:cNvCxnSpPr/>
          <p:nvPr/>
        </p:nvCxnSpPr>
        <p:spPr>
          <a:xfrm>
            <a:off x="10650207" y="5184103"/>
            <a:ext cx="0" cy="9326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608443F-7261-421F-8689-7B3F70222CBC}"/>
              </a:ext>
            </a:extLst>
          </p:cNvPr>
          <p:cNvSpPr txBox="1"/>
          <p:nvPr/>
        </p:nvSpPr>
        <p:spPr>
          <a:xfrm>
            <a:off x="10685318" y="5689829"/>
            <a:ext cx="1057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</a:t>
            </a:r>
          </a:p>
        </p:txBody>
      </p:sp>
      <p:sp>
        <p:nvSpPr>
          <p:cNvPr id="58" name="Circle: Hollow 57">
            <a:extLst>
              <a:ext uri="{FF2B5EF4-FFF2-40B4-BE49-F238E27FC236}">
                <a16:creationId xmlns:a16="http://schemas.microsoft.com/office/drawing/2014/main" id="{8737CBAD-53CF-44E2-9E01-8A81C9265CC3}"/>
              </a:ext>
            </a:extLst>
          </p:cNvPr>
          <p:cNvSpPr/>
          <p:nvPr/>
        </p:nvSpPr>
        <p:spPr>
          <a:xfrm>
            <a:off x="10583818" y="5620161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94F465-245A-4E0B-AD6C-877082032C74}"/>
              </a:ext>
            </a:extLst>
          </p:cNvPr>
          <p:cNvCxnSpPr/>
          <p:nvPr/>
        </p:nvCxnSpPr>
        <p:spPr>
          <a:xfrm>
            <a:off x="11015103" y="818249"/>
            <a:ext cx="0" cy="434340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770EB75-1BCA-40B7-A80F-D4AD237827B4}"/>
              </a:ext>
            </a:extLst>
          </p:cNvPr>
          <p:cNvSpPr txBox="1"/>
          <p:nvPr/>
        </p:nvSpPr>
        <p:spPr>
          <a:xfrm>
            <a:off x="11051411" y="3539677"/>
            <a:ext cx="1474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</a:t>
            </a:r>
          </a:p>
        </p:txBody>
      </p:sp>
      <p:sp>
        <p:nvSpPr>
          <p:cNvPr id="55" name="Circle: Hollow 54">
            <a:extLst>
              <a:ext uri="{FF2B5EF4-FFF2-40B4-BE49-F238E27FC236}">
                <a16:creationId xmlns:a16="http://schemas.microsoft.com/office/drawing/2014/main" id="{7DA17D20-17AB-47C1-94A5-0C2FCBA783F1}"/>
              </a:ext>
            </a:extLst>
          </p:cNvPr>
          <p:cNvSpPr/>
          <p:nvPr/>
        </p:nvSpPr>
        <p:spPr>
          <a:xfrm>
            <a:off x="10949911" y="3470009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AD7741-6133-422D-B048-CC0DF3DD13F9}"/>
              </a:ext>
            </a:extLst>
          </p:cNvPr>
          <p:cNvSpPr txBox="1"/>
          <p:nvPr/>
        </p:nvSpPr>
        <p:spPr>
          <a:xfrm>
            <a:off x="2436449" y="1286856"/>
            <a:ext cx="224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74474F-F317-41B8-9FF3-02D5C838335E}"/>
              </a:ext>
            </a:extLst>
          </p:cNvPr>
          <p:cNvSpPr txBox="1"/>
          <p:nvPr/>
        </p:nvSpPr>
        <p:spPr>
          <a:xfrm>
            <a:off x="3074200" y="131061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0AF29F8-93E4-4DE8-88E6-AB18638B7E8E}"/>
              </a:ext>
            </a:extLst>
          </p:cNvPr>
          <p:cNvSpPr txBox="1"/>
          <p:nvPr/>
        </p:nvSpPr>
        <p:spPr>
          <a:xfrm>
            <a:off x="881359" y="290918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A41CD85-A123-4ABD-A475-B5D0C8ABD6DF}"/>
              </a:ext>
            </a:extLst>
          </p:cNvPr>
          <p:cNvSpPr txBox="1"/>
          <p:nvPr/>
        </p:nvSpPr>
        <p:spPr>
          <a:xfrm>
            <a:off x="3387136" y="206304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589437-0688-40F6-ADAE-D36049D88D86}"/>
              </a:ext>
            </a:extLst>
          </p:cNvPr>
          <p:cNvSpPr txBox="1"/>
          <p:nvPr/>
        </p:nvSpPr>
        <p:spPr>
          <a:xfrm>
            <a:off x="2872962" y="298787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4A4376D-F618-4AA0-A32C-EBBDBB35FE81}"/>
              </a:ext>
            </a:extLst>
          </p:cNvPr>
          <p:cNvSpPr txBox="1"/>
          <p:nvPr/>
        </p:nvSpPr>
        <p:spPr>
          <a:xfrm>
            <a:off x="1501413" y="206776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EC18E82-FD5E-490D-9C93-3BB5456346E2}"/>
              </a:ext>
            </a:extLst>
          </p:cNvPr>
          <p:cNvSpPr txBox="1"/>
          <p:nvPr/>
        </p:nvSpPr>
        <p:spPr>
          <a:xfrm>
            <a:off x="2164912" y="2087454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B45FE7-85BA-4954-91DA-D94775D62CE7}"/>
              </a:ext>
            </a:extLst>
          </p:cNvPr>
          <p:cNvSpPr txBox="1"/>
          <p:nvPr/>
        </p:nvSpPr>
        <p:spPr>
          <a:xfrm>
            <a:off x="4044608" y="206469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7AF6BD1-06DC-49FF-9BB6-29AEC840971B}"/>
              </a:ext>
            </a:extLst>
          </p:cNvPr>
          <p:cNvSpPr txBox="1"/>
          <p:nvPr/>
        </p:nvSpPr>
        <p:spPr>
          <a:xfrm>
            <a:off x="4671730" y="29547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7BB311-86AC-4D0A-B721-062274EB5BD1}"/>
              </a:ext>
            </a:extLst>
          </p:cNvPr>
          <p:cNvSpPr txBox="1"/>
          <p:nvPr/>
        </p:nvSpPr>
        <p:spPr>
          <a:xfrm>
            <a:off x="2661459" y="297299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31A6EC-3DDA-443C-806A-36129B141D85}"/>
              </a:ext>
            </a:extLst>
          </p:cNvPr>
          <p:cNvSpPr txBox="1"/>
          <p:nvPr/>
        </p:nvSpPr>
        <p:spPr>
          <a:xfrm>
            <a:off x="3310010" y="29878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DA11B3-93B3-4F7C-8782-FC1324147BCE}"/>
              </a:ext>
            </a:extLst>
          </p:cNvPr>
          <p:cNvSpPr txBox="1"/>
          <p:nvPr/>
        </p:nvSpPr>
        <p:spPr>
          <a:xfrm>
            <a:off x="1462847" y="290918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2FD331B-CC2D-49C1-BF7E-14D8AE394FC4}"/>
              </a:ext>
            </a:extLst>
          </p:cNvPr>
          <p:cNvSpPr txBox="1"/>
          <p:nvPr/>
        </p:nvSpPr>
        <p:spPr>
          <a:xfrm>
            <a:off x="2198517" y="297299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1E5DBF1-C4ED-4ECF-84CF-81BAF085C2B0}"/>
              </a:ext>
            </a:extLst>
          </p:cNvPr>
          <p:cNvSpPr txBox="1"/>
          <p:nvPr/>
        </p:nvSpPr>
        <p:spPr>
          <a:xfrm>
            <a:off x="4222426" y="295478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</a:t>
            </a:r>
          </a:p>
        </p:txBody>
      </p:sp>
      <p:sp>
        <p:nvSpPr>
          <p:cNvPr id="82" name="Circle: Hollow 81">
            <a:extLst>
              <a:ext uri="{FF2B5EF4-FFF2-40B4-BE49-F238E27FC236}">
                <a16:creationId xmlns:a16="http://schemas.microsoft.com/office/drawing/2014/main" id="{687D5B9E-DFB0-4076-B171-42EA38B83119}"/>
              </a:ext>
            </a:extLst>
          </p:cNvPr>
          <p:cNvSpPr/>
          <p:nvPr/>
        </p:nvSpPr>
        <p:spPr>
          <a:xfrm>
            <a:off x="8704604" y="1841755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3" name="Circle: Hollow 82">
            <a:extLst>
              <a:ext uri="{FF2B5EF4-FFF2-40B4-BE49-F238E27FC236}">
                <a16:creationId xmlns:a16="http://schemas.microsoft.com/office/drawing/2014/main" id="{7EB442CC-BB32-4B42-BDD5-E0F123DFB01C}"/>
              </a:ext>
            </a:extLst>
          </p:cNvPr>
          <p:cNvSpPr/>
          <p:nvPr/>
        </p:nvSpPr>
        <p:spPr>
          <a:xfrm>
            <a:off x="7037736" y="1665282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4" name="Circle: Hollow 83">
            <a:extLst>
              <a:ext uri="{FF2B5EF4-FFF2-40B4-BE49-F238E27FC236}">
                <a16:creationId xmlns:a16="http://schemas.microsoft.com/office/drawing/2014/main" id="{3B79D1FD-7241-4B90-A386-06AFDE856C56}"/>
              </a:ext>
            </a:extLst>
          </p:cNvPr>
          <p:cNvSpPr/>
          <p:nvPr/>
        </p:nvSpPr>
        <p:spPr>
          <a:xfrm>
            <a:off x="8297987" y="4652630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Circle: Hollow 84">
            <a:extLst>
              <a:ext uri="{FF2B5EF4-FFF2-40B4-BE49-F238E27FC236}">
                <a16:creationId xmlns:a16="http://schemas.microsoft.com/office/drawing/2014/main" id="{4E031C1E-63F2-4259-8A56-CD99F9ADA60A}"/>
              </a:ext>
            </a:extLst>
          </p:cNvPr>
          <p:cNvSpPr/>
          <p:nvPr/>
        </p:nvSpPr>
        <p:spPr>
          <a:xfrm>
            <a:off x="6371897" y="3270573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6" name="Circle: Hollow 85">
            <a:extLst>
              <a:ext uri="{FF2B5EF4-FFF2-40B4-BE49-F238E27FC236}">
                <a16:creationId xmlns:a16="http://schemas.microsoft.com/office/drawing/2014/main" id="{F3C5653A-233E-4CB1-A691-03C460B957E7}"/>
              </a:ext>
            </a:extLst>
          </p:cNvPr>
          <p:cNvSpPr/>
          <p:nvPr/>
        </p:nvSpPr>
        <p:spPr>
          <a:xfrm>
            <a:off x="9897847" y="2967318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7" name="Circle: Hollow 86">
            <a:extLst>
              <a:ext uri="{FF2B5EF4-FFF2-40B4-BE49-F238E27FC236}">
                <a16:creationId xmlns:a16="http://schemas.microsoft.com/office/drawing/2014/main" id="{3F308B7A-9B66-43A3-BE95-F2B7785D664B}"/>
              </a:ext>
            </a:extLst>
          </p:cNvPr>
          <p:cNvSpPr/>
          <p:nvPr/>
        </p:nvSpPr>
        <p:spPr>
          <a:xfrm>
            <a:off x="11432596" y="1102166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8" name="Circle: Hollow 87">
            <a:extLst>
              <a:ext uri="{FF2B5EF4-FFF2-40B4-BE49-F238E27FC236}">
                <a16:creationId xmlns:a16="http://schemas.microsoft.com/office/drawing/2014/main" id="{5AA41398-80A0-4CA9-B2C8-27F1AA2FB190}"/>
              </a:ext>
            </a:extLst>
          </p:cNvPr>
          <p:cNvSpPr/>
          <p:nvPr/>
        </p:nvSpPr>
        <p:spPr>
          <a:xfrm>
            <a:off x="10393797" y="5897159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9" name="Circle: Hollow 88">
            <a:extLst>
              <a:ext uri="{FF2B5EF4-FFF2-40B4-BE49-F238E27FC236}">
                <a16:creationId xmlns:a16="http://schemas.microsoft.com/office/drawing/2014/main" id="{CA54C56F-F9CC-41C6-AFEF-61F579DAD2A2}"/>
              </a:ext>
            </a:extLst>
          </p:cNvPr>
          <p:cNvSpPr/>
          <p:nvPr/>
        </p:nvSpPr>
        <p:spPr>
          <a:xfrm>
            <a:off x="10827708" y="5257253"/>
            <a:ext cx="138121" cy="139337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E6503-3694-4AFA-A7FD-549B1A54436F}"/>
              </a:ext>
            </a:extLst>
          </p:cNvPr>
          <p:cNvSpPr txBox="1"/>
          <p:nvPr/>
        </p:nvSpPr>
        <p:spPr>
          <a:xfrm>
            <a:off x="484836" y="3686029"/>
            <a:ext cx="51753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5E00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Select median of X co-ordinate. Divides into two sub-spaces (left &amp; right)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5E00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Select median of Y co-ordinate for each subspaces. Divides into two subspaces (up &amp; down)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5E00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Select median of X co-ordinate for each subspaces.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5E00"/>
              </a:buClr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 so on</a:t>
            </a:r>
          </a:p>
        </p:txBody>
      </p:sp>
      <p:sp>
        <p:nvSpPr>
          <p:cNvPr id="75" name="Footer Placeholder 6">
            <a:extLst>
              <a:ext uri="{FF2B5EF4-FFF2-40B4-BE49-F238E27FC236}">
                <a16:creationId xmlns:a16="http://schemas.microsoft.com/office/drawing/2014/main" id="{2063BEFF-0B25-4C17-A793-08D1AC324FD0}"/>
              </a:ext>
            </a:extLst>
          </p:cNvPr>
          <p:cNvSpPr txBox="1">
            <a:spLocks/>
          </p:cNvSpPr>
          <p:nvPr/>
        </p:nvSpPr>
        <p:spPr>
          <a:xfrm>
            <a:off x="6959966" y="6537346"/>
            <a:ext cx="5266592" cy="42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0532B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Source: James Fogarty: 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2"/>
              </a:rPr>
              <a:t>https://courses.cs.washington.edu/courses/cse326/07au/lectures/lect12.pdf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111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1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1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1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1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4" grpId="0" animBg="1"/>
      <p:bldP spid="15" grpId="0" animBg="1"/>
      <p:bldP spid="20" grpId="0" animBg="1"/>
      <p:bldP spid="21" grpId="0" animBg="1"/>
      <p:bldP spid="29" grpId="0" animBg="1"/>
      <p:bldP spid="32" grpId="0"/>
      <p:bldP spid="33" grpId="0" animBg="1"/>
      <p:bldP spid="36" grpId="0"/>
      <p:bldP spid="37" grpId="0" animBg="1"/>
      <p:bldP spid="39" grpId="0"/>
      <p:bldP spid="40" grpId="0" animBg="1"/>
      <p:bldP spid="51" grpId="0"/>
      <p:bldP spid="52" grpId="0" animBg="1"/>
      <p:bldP spid="47" grpId="0"/>
      <p:bldP spid="48" grpId="0" animBg="1"/>
      <p:bldP spid="57" grpId="0"/>
      <p:bldP spid="58" grpId="0" animBg="1"/>
      <p:bldP spid="54" grpId="0"/>
      <p:bldP spid="55" grpId="0" animBg="1"/>
      <p:bldP spid="2" grpId="0"/>
      <p:bldP spid="45" grpId="0"/>
      <p:bldP spid="49" grpId="0"/>
      <p:bldP spid="60" grpId="0"/>
      <p:bldP spid="59" grpId="0"/>
      <p:bldP spid="63" grpId="0"/>
      <p:bldP spid="64" grpId="0"/>
      <p:bldP spid="67" grpId="0"/>
      <p:bldP spid="68" grpId="0"/>
      <p:bldP spid="70" grpId="0"/>
      <p:bldP spid="69" grpId="0"/>
      <p:bldP spid="71" grpId="0"/>
      <p:bldP spid="72" grpId="0"/>
      <p:bldP spid="73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3B2BACF6-1A83-406D-8008-A30D986D7DBD}"/>
              </a:ext>
            </a:extLst>
          </p:cNvPr>
          <p:cNvSpPr/>
          <p:nvPr/>
        </p:nvSpPr>
        <p:spPr>
          <a:xfrm>
            <a:off x="5462500" y="4429249"/>
            <a:ext cx="3108960" cy="3108960"/>
          </a:xfrm>
          <a:prstGeom prst="ellipse">
            <a:avLst/>
          </a:prstGeom>
          <a:solidFill>
            <a:srgbClr val="D29336">
              <a:alpha val="47843"/>
            </a:srgbClr>
          </a:solidFill>
          <a:ln>
            <a:solidFill>
              <a:srgbClr val="C65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Half Frame 47">
            <a:extLst>
              <a:ext uri="{FF2B5EF4-FFF2-40B4-BE49-F238E27FC236}">
                <a16:creationId xmlns:a16="http://schemas.microsoft.com/office/drawing/2014/main" id="{2F91DBDE-87F4-48C1-9A8B-28E64E0AE278}"/>
              </a:ext>
            </a:extLst>
          </p:cNvPr>
          <p:cNvSpPr/>
          <p:nvPr/>
        </p:nvSpPr>
        <p:spPr>
          <a:xfrm rot="16200000">
            <a:off x="3494631" y="-18276"/>
            <a:ext cx="5268391" cy="8368938"/>
          </a:xfrm>
          <a:prstGeom prst="halfFrame">
            <a:avLst>
              <a:gd name="adj1" fmla="val 2381"/>
              <a:gd name="adj2" fmla="val 2222"/>
            </a:avLst>
          </a:prstGeom>
          <a:solidFill>
            <a:srgbClr val="00A9B0"/>
          </a:solidFill>
          <a:ln>
            <a:solidFill>
              <a:srgbClr val="00A9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33E02A-027A-4E2C-8CBD-957D532ABCD0}"/>
              </a:ext>
            </a:extLst>
          </p:cNvPr>
          <p:cNvCxnSpPr>
            <a:cxnSpLocks/>
          </p:cNvCxnSpPr>
          <p:nvPr/>
        </p:nvCxnSpPr>
        <p:spPr>
          <a:xfrm>
            <a:off x="6584622" y="1484205"/>
            <a:ext cx="0" cy="518464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AFDB2D1-63A0-425B-B79D-4B61D6127B6C}"/>
              </a:ext>
            </a:extLst>
          </p:cNvPr>
          <p:cNvSpPr txBox="1"/>
          <p:nvPr/>
        </p:nvSpPr>
        <p:spPr>
          <a:xfrm>
            <a:off x="6633637" y="4160520"/>
            <a:ext cx="2107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</a:p>
        </p:txBody>
      </p:sp>
      <p:sp>
        <p:nvSpPr>
          <p:cNvPr id="51" name="Circle: Hollow 50">
            <a:extLst>
              <a:ext uri="{FF2B5EF4-FFF2-40B4-BE49-F238E27FC236}">
                <a16:creationId xmlns:a16="http://schemas.microsoft.com/office/drawing/2014/main" id="{4E79A8AD-90AC-41F1-AB07-21A340738A6B}"/>
              </a:ext>
            </a:extLst>
          </p:cNvPr>
          <p:cNvSpPr/>
          <p:nvPr/>
        </p:nvSpPr>
        <p:spPr>
          <a:xfrm>
            <a:off x="6480270" y="4114800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6DEF71C-1872-467F-8C8E-58CDC74FFB73}"/>
              </a:ext>
            </a:extLst>
          </p:cNvPr>
          <p:cNvCxnSpPr>
            <a:cxnSpLocks/>
          </p:cNvCxnSpPr>
          <p:nvPr/>
        </p:nvCxnSpPr>
        <p:spPr>
          <a:xfrm>
            <a:off x="2077107" y="3448063"/>
            <a:ext cx="449206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227ADEB-8743-4BF1-A4AC-7EC0011BE5E7}"/>
              </a:ext>
            </a:extLst>
          </p:cNvPr>
          <p:cNvSpPr txBox="1"/>
          <p:nvPr/>
        </p:nvSpPr>
        <p:spPr>
          <a:xfrm>
            <a:off x="4388433" y="3445523"/>
            <a:ext cx="1961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</a:t>
            </a: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822C1E1E-AED4-4CB6-A666-CEA2C335A9BD}"/>
              </a:ext>
            </a:extLst>
          </p:cNvPr>
          <p:cNvSpPr/>
          <p:nvPr/>
        </p:nvSpPr>
        <p:spPr>
          <a:xfrm>
            <a:off x="4235066" y="3362197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55A88B-D9CB-4A4A-8F4C-F41552AE8A19}"/>
              </a:ext>
            </a:extLst>
          </p:cNvPr>
          <p:cNvCxnSpPr>
            <a:cxnSpLocks/>
          </p:cNvCxnSpPr>
          <p:nvPr/>
        </p:nvCxnSpPr>
        <p:spPr>
          <a:xfrm>
            <a:off x="6573108" y="5509426"/>
            <a:ext cx="36576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537839C-1142-4C6C-8ED1-1A618930F73B}"/>
              </a:ext>
            </a:extLst>
          </p:cNvPr>
          <p:cNvSpPr txBox="1"/>
          <p:nvPr/>
        </p:nvSpPr>
        <p:spPr>
          <a:xfrm>
            <a:off x="8156700" y="5509426"/>
            <a:ext cx="1840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74072600-CAF8-4901-A175-141D2B6B4DC6}"/>
              </a:ext>
            </a:extLst>
          </p:cNvPr>
          <p:cNvSpPr/>
          <p:nvPr/>
        </p:nvSpPr>
        <p:spPr>
          <a:xfrm>
            <a:off x="8003333" y="5426101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5B848C-0AAE-4AAD-9339-1BB5B0DCD40E}"/>
              </a:ext>
            </a:extLst>
          </p:cNvPr>
          <p:cNvCxnSpPr>
            <a:cxnSpLocks/>
          </p:cNvCxnSpPr>
          <p:nvPr/>
        </p:nvCxnSpPr>
        <p:spPr>
          <a:xfrm>
            <a:off x="2773407" y="3458614"/>
            <a:ext cx="0" cy="32186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DB83879-E377-40A0-AF8C-9497616DF947}"/>
              </a:ext>
            </a:extLst>
          </p:cNvPr>
          <p:cNvSpPr txBox="1"/>
          <p:nvPr/>
        </p:nvSpPr>
        <p:spPr>
          <a:xfrm>
            <a:off x="2822424" y="5242676"/>
            <a:ext cx="2204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</a:t>
            </a:r>
          </a:p>
        </p:txBody>
      </p:sp>
      <p:sp>
        <p:nvSpPr>
          <p:cNvPr id="60" name="Circle: Hollow 59">
            <a:extLst>
              <a:ext uri="{FF2B5EF4-FFF2-40B4-BE49-F238E27FC236}">
                <a16:creationId xmlns:a16="http://schemas.microsoft.com/office/drawing/2014/main" id="{9925FE3A-F009-42F0-9E6D-023BF435D2A4}"/>
              </a:ext>
            </a:extLst>
          </p:cNvPr>
          <p:cNvSpPr/>
          <p:nvPr/>
        </p:nvSpPr>
        <p:spPr>
          <a:xfrm>
            <a:off x="2669057" y="5159351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9EF49D-69BF-48AE-A45A-C6F0A3242D07}"/>
              </a:ext>
            </a:extLst>
          </p:cNvPr>
          <p:cNvCxnSpPr>
            <a:cxnSpLocks/>
          </p:cNvCxnSpPr>
          <p:nvPr/>
        </p:nvCxnSpPr>
        <p:spPr>
          <a:xfrm>
            <a:off x="4943217" y="1484205"/>
            <a:ext cx="0" cy="194402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2D3CDA1-1E1E-44B3-8881-4E44D18BDD42}"/>
              </a:ext>
            </a:extLst>
          </p:cNvPr>
          <p:cNvSpPr txBox="1"/>
          <p:nvPr/>
        </p:nvSpPr>
        <p:spPr>
          <a:xfrm>
            <a:off x="4996362" y="1981186"/>
            <a:ext cx="1695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</a:t>
            </a: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E6E8FB5E-E7BC-4233-89D1-89443CBE9C5A}"/>
              </a:ext>
            </a:extLst>
          </p:cNvPr>
          <p:cNvSpPr/>
          <p:nvPr/>
        </p:nvSpPr>
        <p:spPr>
          <a:xfrm>
            <a:off x="4842995" y="1897861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B14D2E3-7855-4133-8481-97E2EC4B9137}"/>
              </a:ext>
            </a:extLst>
          </p:cNvPr>
          <p:cNvCxnSpPr>
            <a:cxnSpLocks/>
          </p:cNvCxnSpPr>
          <p:nvPr/>
        </p:nvCxnSpPr>
        <p:spPr>
          <a:xfrm>
            <a:off x="8825792" y="5522682"/>
            <a:ext cx="0" cy="115214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B7609CB-C551-410D-B00F-12E6FEC1D939}"/>
              </a:ext>
            </a:extLst>
          </p:cNvPr>
          <p:cNvSpPr txBox="1"/>
          <p:nvPr/>
        </p:nvSpPr>
        <p:spPr>
          <a:xfrm>
            <a:off x="8878845" y="6127547"/>
            <a:ext cx="1598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</a:t>
            </a:r>
          </a:p>
        </p:txBody>
      </p:sp>
      <p:sp>
        <p:nvSpPr>
          <p:cNvPr id="66" name="Circle: Hollow 65">
            <a:extLst>
              <a:ext uri="{FF2B5EF4-FFF2-40B4-BE49-F238E27FC236}">
                <a16:creationId xmlns:a16="http://schemas.microsoft.com/office/drawing/2014/main" id="{471A9646-2731-431B-8052-9A966D0FF514}"/>
              </a:ext>
            </a:extLst>
          </p:cNvPr>
          <p:cNvSpPr/>
          <p:nvPr/>
        </p:nvSpPr>
        <p:spPr>
          <a:xfrm>
            <a:off x="8725478" y="6044222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DE84220-8717-4307-8BBD-1CFDCC04CAF0}"/>
              </a:ext>
            </a:extLst>
          </p:cNvPr>
          <p:cNvCxnSpPr>
            <a:cxnSpLocks/>
          </p:cNvCxnSpPr>
          <p:nvPr/>
        </p:nvCxnSpPr>
        <p:spPr>
          <a:xfrm>
            <a:off x="9377152" y="1484205"/>
            <a:ext cx="0" cy="401162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81C300C-594D-4F14-B139-6D2E6D3F0407}"/>
              </a:ext>
            </a:extLst>
          </p:cNvPr>
          <p:cNvSpPr txBox="1"/>
          <p:nvPr/>
        </p:nvSpPr>
        <p:spPr>
          <a:xfrm>
            <a:off x="9432014" y="4399546"/>
            <a:ext cx="2228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</a:t>
            </a:r>
          </a:p>
        </p:txBody>
      </p:sp>
      <p:sp>
        <p:nvSpPr>
          <p:cNvPr id="69" name="Circle: Hollow 68">
            <a:extLst>
              <a:ext uri="{FF2B5EF4-FFF2-40B4-BE49-F238E27FC236}">
                <a16:creationId xmlns:a16="http://schemas.microsoft.com/office/drawing/2014/main" id="{E9AAA6D3-90E0-4186-9323-BE0719080BFD}"/>
              </a:ext>
            </a:extLst>
          </p:cNvPr>
          <p:cNvSpPr/>
          <p:nvPr/>
        </p:nvSpPr>
        <p:spPr>
          <a:xfrm>
            <a:off x="9278647" y="4316221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0" name="Circle: Hollow 69">
            <a:extLst>
              <a:ext uri="{FF2B5EF4-FFF2-40B4-BE49-F238E27FC236}">
                <a16:creationId xmlns:a16="http://schemas.microsoft.com/office/drawing/2014/main" id="{6BA00CC4-19FE-44AD-B03F-59A99D709EB0}"/>
              </a:ext>
            </a:extLst>
          </p:cNvPr>
          <p:cNvSpPr/>
          <p:nvPr/>
        </p:nvSpPr>
        <p:spPr>
          <a:xfrm>
            <a:off x="5885973" y="2368777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Circle: Hollow 70">
            <a:extLst>
              <a:ext uri="{FF2B5EF4-FFF2-40B4-BE49-F238E27FC236}">
                <a16:creationId xmlns:a16="http://schemas.microsoft.com/office/drawing/2014/main" id="{93200442-2B7D-4A3A-8100-E4BF9ED455FB}"/>
              </a:ext>
            </a:extLst>
          </p:cNvPr>
          <p:cNvSpPr/>
          <p:nvPr/>
        </p:nvSpPr>
        <p:spPr>
          <a:xfrm>
            <a:off x="3367325" y="2157710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Circle: Hollow 71">
            <a:extLst>
              <a:ext uri="{FF2B5EF4-FFF2-40B4-BE49-F238E27FC236}">
                <a16:creationId xmlns:a16="http://schemas.microsoft.com/office/drawing/2014/main" id="{D32C441E-AAF2-4060-91E5-02BF83E64541}"/>
              </a:ext>
            </a:extLst>
          </p:cNvPr>
          <p:cNvSpPr/>
          <p:nvPr/>
        </p:nvSpPr>
        <p:spPr>
          <a:xfrm>
            <a:off x="5971032" y="5666192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Circle: Hollow 72">
            <a:extLst>
              <a:ext uri="{FF2B5EF4-FFF2-40B4-BE49-F238E27FC236}">
                <a16:creationId xmlns:a16="http://schemas.microsoft.com/office/drawing/2014/main" id="{F71448E6-6C8B-44BD-B281-62F477329511}"/>
              </a:ext>
            </a:extLst>
          </p:cNvPr>
          <p:cNvSpPr/>
          <p:nvPr/>
        </p:nvSpPr>
        <p:spPr>
          <a:xfrm>
            <a:off x="2361238" y="4077689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B6282BA3-22EB-445F-9D4F-FC9517A1E40F}"/>
              </a:ext>
            </a:extLst>
          </p:cNvPr>
          <p:cNvSpPr/>
          <p:nvPr/>
        </p:nvSpPr>
        <p:spPr>
          <a:xfrm>
            <a:off x="7688971" y="3714986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7E6C4A71-DB19-4500-8556-BDCD02421CA8}"/>
              </a:ext>
            </a:extLst>
          </p:cNvPr>
          <p:cNvSpPr/>
          <p:nvPr/>
        </p:nvSpPr>
        <p:spPr>
          <a:xfrm>
            <a:off x="9740873" y="2159379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Circle: Hollow 75">
            <a:extLst>
              <a:ext uri="{FF2B5EF4-FFF2-40B4-BE49-F238E27FC236}">
                <a16:creationId xmlns:a16="http://schemas.microsoft.com/office/drawing/2014/main" id="{703DABFE-6D23-46CF-AC93-1DEE66A8A4D5}"/>
              </a:ext>
            </a:extLst>
          </p:cNvPr>
          <p:cNvSpPr/>
          <p:nvPr/>
        </p:nvSpPr>
        <p:spPr>
          <a:xfrm>
            <a:off x="8438355" y="6375520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412E5C10-0418-4BCF-B6A2-7D55B9AD09E4}"/>
              </a:ext>
            </a:extLst>
          </p:cNvPr>
          <p:cNvSpPr/>
          <p:nvPr/>
        </p:nvSpPr>
        <p:spPr>
          <a:xfrm>
            <a:off x="9093997" y="5610172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2FB81A4-0D56-4609-B995-0D9ADF983139}"/>
              </a:ext>
            </a:extLst>
          </p:cNvPr>
          <p:cNvSpPr/>
          <p:nvPr/>
        </p:nvSpPr>
        <p:spPr>
          <a:xfrm>
            <a:off x="6854212" y="5808775"/>
            <a:ext cx="246182" cy="267397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631251-DD77-4C47-A8AD-24553747FE0F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7100393" y="5993725"/>
            <a:ext cx="13716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1">
            <a:extLst>
              <a:ext uri="{FF2B5EF4-FFF2-40B4-BE49-F238E27FC236}">
                <a16:creationId xmlns:a16="http://schemas.microsoft.com/office/drawing/2014/main" id="{4F8351AF-0D4B-41D3-A8FB-F88FB9DAE12F}"/>
              </a:ext>
            </a:extLst>
          </p:cNvPr>
          <p:cNvSpPr txBox="1">
            <a:spLocks/>
          </p:cNvSpPr>
          <p:nvPr/>
        </p:nvSpPr>
        <p:spPr>
          <a:xfrm>
            <a:off x="1097280" y="23655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A9B0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Nearest Neighbor Search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0A8D94C-6641-47E4-8767-46F1070B8EA6}"/>
              </a:ext>
            </a:extLst>
          </p:cNvPr>
          <p:cNvSpPr/>
          <p:nvPr/>
        </p:nvSpPr>
        <p:spPr>
          <a:xfrm>
            <a:off x="5658718" y="4677508"/>
            <a:ext cx="2514600" cy="2514600"/>
          </a:xfrm>
          <a:prstGeom prst="ellipse">
            <a:avLst/>
          </a:prstGeom>
          <a:solidFill>
            <a:schemeClr val="accent6">
              <a:lumMod val="20000"/>
              <a:lumOff val="80000"/>
              <a:alpha val="47843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7BA549-2A22-4241-AED2-547FA39A1C11}"/>
              </a:ext>
            </a:extLst>
          </p:cNvPr>
          <p:cNvCxnSpPr>
            <a:cxnSpLocks/>
          </p:cNvCxnSpPr>
          <p:nvPr/>
        </p:nvCxnSpPr>
        <p:spPr>
          <a:xfrm flipV="1">
            <a:off x="7074570" y="5540153"/>
            <a:ext cx="940214" cy="41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oter Placeholder 6">
            <a:extLst>
              <a:ext uri="{FF2B5EF4-FFF2-40B4-BE49-F238E27FC236}">
                <a16:creationId xmlns:a16="http://schemas.microsoft.com/office/drawing/2014/main" id="{3C974938-A8E0-4D0B-8EB1-51B24FA0035D}"/>
              </a:ext>
            </a:extLst>
          </p:cNvPr>
          <p:cNvSpPr txBox="1">
            <a:spLocks/>
          </p:cNvSpPr>
          <p:nvPr/>
        </p:nvSpPr>
        <p:spPr>
          <a:xfrm>
            <a:off x="10721315" y="6328919"/>
            <a:ext cx="1497588" cy="42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0532B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Source: James Fogarty: 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2"/>
              </a:rPr>
              <a:t>https://courses.cs.washington.edu/courses/cse326/07au/lectures/lect12.pdf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41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Half Frame 47">
            <a:extLst>
              <a:ext uri="{FF2B5EF4-FFF2-40B4-BE49-F238E27FC236}">
                <a16:creationId xmlns:a16="http://schemas.microsoft.com/office/drawing/2014/main" id="{2F91DBDE-87F4-48C1-9A8B-28E64E0AE278}"/>
              </a:ext>
            </a:extLst>
          </p:cNvPr>
          <p:cNvSpPr/>
          <p:nvPr/>
        </p:nvSpPr>
        <p:spPr>
          <a:xfrm rot="16200000">
            <a:off x="3494631" y="-18276"/>
            <a:ext cx="5268391" cy="8368938"/>
          </a:xfrm>
          <a:prstGeom prst="halfFrame">
            <a:avLst>
              <a:gd name="adj1" fmla="val 2381"/>
              <a:gd name="adj2" fmla="val 2222"/>
            </a:avLst>
          </a:prstGeom>
          <a:solidFill>
            <a:srgbClr val="00A9B0"/>
          </a:solidFill>
          <a:ln>
            <a:solidFill>
              <a:srgbClr val="00A9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33E02A-027A-4E2C-8CBD-957D532ABCD0}"/>
              </a:ext>
            </a:extLst>
          </p:cNvPr>
          <p:cNvCxnSpPr>
            <a:cxnSpLocks/>
          </p:cNvCxnSpPr>
          <p:nvPr/>
        </p:nvCxnSpPr>
        <p:spPr>
          <a:xfrm>
            <a:off x="6584622" y="1484205"/>
            <a:ext cx="0" cy="518464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AFDB2D1-63A0-425B-B79D-4B61D6127B6C}"/>
              </a:ext>
            </a:extLst>
          </p:cNvPr>
          <p:cNvSpPr txBox="1"/>
          <p:nvPr/>
        </p:nvSpPr>
        <p:spPr>
          <a:xfrm>
            <a:off x="6633637" y="4160520"/>
            <a:ext cx="2107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</a:t>
            </a:r>
          </a:p>
        </p:txBody>
      </p:sp>
      <p:sp>
        <p:nvSpPr>
          <p:cNvPr id="51" name="Circle: Hollow 50">
            <a:extLst>
              <a:ext uri="{FF2B5EF4-FFF2-40B4-BE49-F238E27FC236}">
                <a16:creationId xmlns:a16="http://schemas.microsoft.com/office/drawing/2014/main" id="{4E79A8AD-90AC-41F1-AB07-21A340738A6B}"/>
              </a:ext>
            </a:extLst>
          </p:cNvPr>
          <p:cNvSpPr/>
          <p:nvPr/>
        </p:nvSpPr>
        <p:spPr>
          <a:xfrm>
            <a:off x="6480270" y="4114800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6DEF71C-1872-467F-8C8E-58CDC74FFB73}"/>
              </a:ext>
            </a:extLst>
          </p:cNvPr>
          <p:cNvCxnSpPr>
            <a:cxnSpLocks/>
          </p:cNvCxnSpPr>
          <p:nvPr/>
        </p:nvCxnSpPr>
        <p:spPr>
          <a:xfrm>
            <a:off x="2075688" y="3448063"/>
            <a:ext cx="4489704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227ADEB-8743-4BF1-A4AC-7EC0011BE5E7}"/>
              </a:ext>
            </a:extLst>
          </p:cNvPr>
          <p:cNvSpPr txBox="1"/>
          <p:nvPr/>
        </p:nvSpPr>
        <p:spPr>
          <a:xfrm>
            <a:off x="4388433" y="3445523"/>
            <a:ext cx="1961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</a:t>
            </a:r>
          </a:p>
        </p:txBody>
      </p:sp>
      <p:sp>
        <p:nvSpPr>
          <p:cNvPr id="54" name="Circle: Hollow 53">
            <a:extLst>
              <a:ext uri="{FF2B5EF4-FFF2-40B4-BE49-F238E27FC236}">
                <a16:creationId xmlns:a16="http://schemas.microsoft.com/office/drawing/2014/main" id="{822C1E1E-AED4-4CB6-A666-CEA2C335A9BD}"/>
              </a:ext>
            </a:extLst>
          </p:cNvPr>
          <p:cNvSpPr/>
          <p:nvPr/>
        </p:nvSpPr>
        <p:spPr>
          <a:xfrm>
            <a:off x="4235066" y="3362197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55A88B-D9CB-4A4A-8F4C-F41552AE8A19}"/>
              </a:ext>
            </a:extLst>
          </p:cNvPr>
          <p:cNvCxnSpPr>
            <a:cxnSpLocks/>
          </p:cNvCxnSpPr>
          <p:nvPr/>
        </p:nvCxnSpPr>
        <p:spPr>
          <a:xfrm>
            <a:off x="6573108" y="5509426"/>
            <a:ext cx="3657600" cy="0"/>
          </a:xfrm>
          <a:prstGeom prst="line">
            <a:avLst/>
          </a:prstGeom>
          <a:ln w="28575">
            <a:solidFill>
              <a:srgbClr val="FF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537839C-1142-4C6C-8ED1-1A618930F73B}"/>
              </a:ext>
            </a:extLst>
          </p:cNvPr>
          <p:cNvSpPr txBox="1"/>
          <p:nvPr/>
        </p:nvSpPr>
        <p:spPr>
          <a:xfrm>
            <a:off x="8156700" y="5509426"/>
            <a:ext cx="1840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</a:t>
            </a: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74072600-CAF8-4901-A175-141D2B6B4DC6}"/>
              </a:ext>
            </a:extLst>
          </p:cNvPr>
          <p:cNvSpPr/>
          <p:nvPr/>
        </p:nvSpPr>
        <p:spPr>
          <a:xfrm>
            <a:off x="8003333" y="5426101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5B848C-0AAE-4AAD-9339-1BB5B0DCD40E}"/>
              </a:ext>
            </a:extLst>
          </p:cNvPr>
          <p:cNvCxnSpPr>
            <a:cxnSpLocks/>
          </p:cNvCxnSpPr>
          <p:nvPr/>
        </p:nvCxnSpPr>
        <p:spPr>
          <a:xfrm>
            <a:off x="2773407" y="3456432"/>
            <a:ext cx="0" cy="32186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DB83879-E377-40A0-AF8C-9497616DF947}"/>
              </a:ext>
            </a:extLst>
          </p:cNvPr>
          <p:cNvSpPr txBox="1"/>
          <p:nvPr/>
        </p:nvSpPr>
        <p:spPr>
          <a:xfrm>
            <a:off x="2822424" y="5242676"/>
            <a:ext cx="22041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</a:t>
            </a:r>
          </a:p>
        </p:txBody>
      </p:sp>
      <p:sp>
        <p:nvSpPr>
          <p:cNvPr id="60" name="Circle: Hollow 59">
            <a:extLst>
              <a:ext uri="{FF2B5EF4-FFF2-40B4-BE49-F238E27FC236}">
                <a16:creationId xmlns:a16="http://schemas.microsoft.com/office/drawing/2014/main" id="{9925FE3A-F009-42F0-9E6D-023BF435D2A4}"/>
              </a:ext>
            </a:extLst>
          </p:cNvPr>
          <p:cNvSpPr/>
          <p:nvPr/>
        </p:nvSpPr>
        <p:spPr>
          <a:xfrm>
            <a:off x="2669057" y="5159351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9EF49D-69BF-48AE-A45A-C6F0A3242D07}"/>
              </a:ext>
            </a:extLst>
          </p:cNvPr>
          <p:cNvCxnSpPr>
            <a:cxnSpLocks/>
          </p:cNvCxnSpPr>
          <p:nvPr/>
        </p:nvCxnSpPr>
        <p:spPr>
          <a:xfrm>
            <a:off x="4943217" y="1484205"/>
            <a:ext cx="0" cy="194402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2D3CDA1-1E1E-44B3-8881-4E44D18BDD42}"/>
              </a:ext>
            </a:extLst>
          </p:cNvPr>
          <p:cNvSpPr txBox="1"/>
          <p:nvPr/>
        </p:nvSpPr>
        <p:spPr>
          <a:xfrm>
            <a:off x="4996362" y="1981186"/>
            <a:ext cx="16955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</a:t>
            </a:r>
          </a:p>
        </p:txBody>
      </p:sp>
      <p:sp>
        <p:nvSpPr>
          <p:cNvPr id="63" name="Circle: Hollow 62">
            <a:extLst>
              <a:ext uri="{FF2B5EF4-FFF2-40B4-BE49-F238E27FC236}">
                <a16:creationId xmlns:a16="http://schemas.microsoft.com/office/drawing/2014/main" id="{E6E8FB5E-E7BC-4233-89D1-89443CBE9C5A}"/>
              </a:ext>
            </a:extLst>
          </p:cNvPr>
          <p:cNvSpPr/>
          <p:nvPr/>
        </p:nvSpPr>
        <p:spPr>
          <a:xfrm>
            <a:off x="4842995" y="1897861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B14D2E3-7855-4133-8481-97E2EC4B9137}"/>
              </a:ext>
            </a:extLst>
          </p:cNvPr>
          <p:cNvCxnSpPr>
            <a:cxnSpLocks/>
          </p:cNvCxnSpPr>
          <p:nvPr/>
        </p:nvCxnSpPr>
        <p:spPr>
          <a:xfrm>
            <a:off x="8825792" y="5522682"/>
            <a:ext cx="0" cy="1152144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B7609CB-C551-410D-B00F-12E6FEC1D939}"/>
              </a:ext>
            </a:extLst>
          </p:cNvPr>
          <p:cNvSpPr txBox="1"/>
          <p:nvPr/>
        </p:nvSpPr>
        <p:spPr>
          <a:xfrm>
            <a:off x="8878845" y="6127547"/>
            <a:ext cx="1598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</a:t>
            </a:r>
          </a:p>
        </p:txBody>
      </p:sp>
      <p:sp>
        <p:nvSpPr>
          <p:cNvPr id="66" name="Circle: Hollow 65">
            <a:extLst>
              <a:ext uri="{FF2B5EF4-FFF2-40B4-BE49-F238E27FC236}">
                <a16:creationId xmlns:a16="http://schemas.microsoft.com/office/drawing/2014/main" id="{471A9646-2731-431B-8052-9A966D0FF514}"/>
              </a:ext>
            </a:extLst>
          </p:cNvPr>
          <p:cNvSpPr/>
          <p:nvPr/>
        </p:nvSpPr>
        <p:spPr>
          <a:xfrm>
            <a:off x="8725478" y="6044222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DE84220-8717-4307-8BBD-1CFDCC04CAF0}"/>
              </a:ext>
            </a:extLst>
          </p:cNvPr>
          <p:cNvCxnSpPr>
            <a:cxnSpLocks/>
          </p:cNvCxnSpPr>
          <p:nvPr/>
        </p:nvCxnSpPr>
        <p:spPr>
          <a:xfrm>
            <a:off x="9377152" y="1484205"/>
            <a:ext cx="0" cy="401162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81C300C-594D-4F14-B139-6D2E6D3F0407}"/>
              </a:ext>
            </a:extLst>
          </p:cNvPr>
          <p:cNvSpPr txBox="1"/>
          <p:nvPr/>
        </p:nvSpPr>
        <p:spPr>
          <a:xfrm>
            <a:off x="9432014" y="4399546"/>
            <a:ext cx="2228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E801A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</a:t>
            </a:r>
          </a:p>
        </p:txBody>
      </p:sp>
      <p:sp>
        <p:nvSpPr>
          <p:cNvPr id="69" name="Circle: Hollow 68">
            <a:extLst>
              <a:ext uri="{FF2B5EF4-FFF2-40B4-BE49-F238E27FC236}">
                <a16:creationId xmlns:a16="http://schemas.microsoft.com/office/drawing/2014/main" id="{E9AAA6D3-90E0-4186-9323-BE0719080BFD}"/>
              </a:ext>
            </a:extLst>
          </p:cNvPr>
          <p:cNvSpPr/>
          <p:nvPr/>
        </p:nvSpPr>
        <p:spPr>
          <a:xfrm>
            <a:off x="9278647" y="4316221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0" name="Circle: Hollow 69">
            <a:extLst>
              <a:ext uri="{FF2B5EF4-FFF2-40B4-BE49-F238E27FC236}">
                <a16:creationId xmlns:a16="http://schemas.microsoft.com/office/drawing/2014/main" id="{6BA00CC4-19FE-44AD-B03F-59A99D709EB0}"/>
              </a:ext>
            </a:extLst>
          </p:cNvPr>
          <p:cNvSpPr/>
          <p:nvPr/>
        </p:nvSpPr>
        <p:spPr>
          <a:xfrm>
            <a:off x="5885973" y="2368777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Circle: Hollow 70">
            <a:extLst>
              <a:ext uri="{FF2B5EF4-FFF2-40B4-BE49-F238E27FC236}">
                <a16:creationId xmlns:a16="http://schemas.microsoft.com/office/drawing/2014/main" id="{93200442-2B7D-4A3A-8100-E4BF9ED455FB}"/>
              </a:ext>
            </a:extLst>
          </p:cNvPr>
          <p:cNvSpPr/>
          <p:nvPr/>
        </p:nvSpPr>
        <p:spPr>
          <a:xfrm>
            <a:off x="3367325" y="2157710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Circle: Hollow 71">
            <a:extLst>
              <a:ext uri="{FF2B5EF4-FFF2-40B4-BE49-F238E27FC236}">
                <a16:creationId xmlns:a16="http://schemas.microsoft.com/office/drawing/2014/main" id="{D32C441E-AAF2-4060-91E5-02BF83E64541}"/>
              </a:ext>
            </a:extLst>
          </p:cNvPr>
          <p:cNvSpPr/>
          <p:nvPr/>
        </p:nvSpPr>
        <p:spPr>
          <a:xfrm>
            <a:off x="5971032" y="5666192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Circle: Hollow 72">
            <a:extLst>
              <a:ext uri="{FF2B5EF4-FFF2-40B4-BE49-F238E27FC236}">
                <a16:creationId xmlns:a16="http://schemas.microsoft.com/office/drawing/2014/main" id="{F71448E6-6C8B-44BD-B281-62F477329511}"/>
              </a:ext>
            </a:extLst>
          </p:cNvPr>
          <p:cNvSpPr/>
          <p:nvPr/>
        </p:nvSpPr>
        <p:spPr>
          <a:xfrm>
            <a:off x="2361238" y="4077689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Circle: Hollow 73">
            <a:extLst>
              <a:ext uri="{FF2B5EF4-FFF2-40B4-BE49-F238E27FC236}">
                <a16:creationId xmlns:a16="http://schemas.microsoft.com/office/drawing/2014/main" id="{B6282BA3-22EB-445F-9D4F-FC9517A1E40F}"/>
              </a:ext>
            </a:extLst>
          </p:cNvPr>
          <p:cNvSpPr/>
          <p:nvPr/>
        </p:nvSpPr>
        <p:spPr>
          <a:xfrm>
            <a:off x="7688971" y="3714986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Circle: Hollow 74">
            <a:extLst>
              <a:ext uri="{FF2B5EF4-FFF2-40B4-BE49-F238E27FC236}">
                <a16:creationId xmlns:a16="http://schemas.microsoft.com/office/drawing/2014/main" id="{7E6C4A71-DB19-4500-8556-BDCD02421CA8}"/>
              </a:ext>
            </a:extLst>
          </p:cNvPr>
          <p:cNvSpPr/>
          <p:nvPr/>
        </p:nvSpPr>
        <p:spPr>
          <a:xfrm>
            <a:off x="9740873" y="2159379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Circle: Hollow 75">
            <a:extLst>
              <a:ext uri="{FF2B5EF4-FFF2-40B4-BE49-F238E27FC236}">
                <a16:creationId xmlns:a16="http://schemas.microsoft.com/office/drawing/2014/main" id="{703DABFE-6D23-46CF-AC93-1DEE66A8A4D5}"/>
              </a:ext>
            </a:extLst>
          </p:cNvPr>
          <p:cNvSpPr/>
          <p:nvPr/>
        </p:nvSpPr>
        <p:spPr>
          <a:xfrm>
            <a:off x="8438355" y="6375520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Circle: Hollow 76">
            <a:extLst>
              <a:ext uri="{FF2B5EF4-FFF2-40B4-BE49-F238E27FC236}">
                <a16:creationId xmlns:a16="http://schemas.microsoft.com/office/drawing/2014/main" id="{412E5C10-0418-4BCF-B6A2-7D55B9AD09E4}"/>
              </a:ext>
            </a:extLst>
          </p:cNvPr>
          <p:cNvSpPr/>
          <p:nvPr/>
        </p:nvSpPr>
        <p:spPr>
          <a:xfrm>
            <a:off x="9093997" y="5610172"/>
            <a:ext cx="208702" cy="166651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2FB81A4-0D56-4609-B995-0D9ADF983139}"/>
              </a:ext>
            </a:extLst>
          </p:cNvPr>
          <p:cNvSpPr/>
          <p:nvPr/>
        </p:nvSpPr>
        <p:spPr>
          <a:xfrm>
            <a:off x="6854212" y="5808775"/>
            <a:ext cx="246182" cy="267397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3" name="Straight Connector 12" hidden="1">
            <a:extLst>
              <a:ext uri="{FF2B5EF4-FFF2-40B4-BE49-F238E27FC236}">
                <a16:creationId xmlns:a16="http://schemas.microsoft.com/office/drawing/2014/main" id="{49631251-DD77-4C47-A8AD-24553747FE0F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7100393" y="5993725"/>
            <a:ext cx="13716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CF45DBC-1B58-4295-B8DD-564FDB6D20EB}"/>
              </a:ext>
            </a:extLst>
          </p:cNvPr>
          <p:cNvSpPr/>
          <p:nvPr/>
        </p:nvSpPr>
        <p:spPr>
          <a:xfrm>
            <a:off x="6089796" y="5020178"/>
            <a:ext cx="1856767" cy="1856767"/>
          </a:xfrm>
          <a:prstGeom prst="ellipse">
            <a:avLst/>
          </a:prstGeom>
          <a:solidFill>
            <a:srgbClr val="92D050">
              <a:alpha val="47843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0A8D94C-6641-47E4-8767-46F1070B8EA6}"/>
              </a:ext>
            </a:extLst>
          </p:cNvPr>
          <p:cNvSpPr/>
          <p:nvPr/>
        </p:nvSpPr>
        <p:spPr>
          <a:xfrm>
            <a:off x="5658718" y="4677508"/>
            <a:ext cx="2514600" cy="2514600"/>
          </a:xfrm>
          <a:prstGeom prst="ellipse">
            <a:avLst/>
          </a:prstGeom>
          <a:solidFill>
            <a:schemeClr val="accent6">
              <a:lumMod val="20000"/>
              <a:lumOff val="80000"/>
              <a:alpha val="47843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EF97B8A-1A4C-468B-B114-305FF43B1F20}"/>
              </a:ext>
            </a:extLst>
          </p:cNvPr>
          <p:cNvSpPr txBox="1">
            <a:spLocks/>
          </p:cNvSpPr>
          <p:nvPr/>
        </p:nvSpPr>
        <p:spPr>
          <a:xfrm>
            <a:off x="1097280" y="23655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A9B0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Nearest Neighbor Search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C366534-D9DB-47F4-8F83-F3B9CF4E031B}"/>
              </a:ext>
            </a:extLst>
          </p:cNvPr>
          <p:cNvCxnSpPr>
            <a:cxnSpLocks/>
          </p:cNvCxnSpPr>
          <p:nvPr/>
        </p:nvCxnSpPr>
        <p:spPr>
          <a:xfrm flipV="1">
            <a:off x="7074570" y="5540153"/>
            <a:ext cx="940214" cy="41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1B31B7-1F68-40AA-9C25-2C51DB21FC62}"/>
              </a:ext>
            </a:extLst>
          </p:cNvPr>
          <p:cNvCxnSpPr>
            <a:cxnSpLocks/>
          </p:cNvCxnSpPr>
          <p:nvPr/>
        </p:nvCxnSpPr>
        <p:spPr>
          <a:xfrm flipH="1" flipV="1">
            <a:off x="6179734" y="5776823"/>
            <a:ext cx="674478" cy="173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ooter Placeholder 6">
            <a:extLst>
              <a:ext uri="{FF2B5EF4-FFF2-40B4-BE49-F238E27FC236}">
                <a16:creationId xmlns:a16="http://schemas.microsoft.com/office/drawing/2014/main" id="{1EDF2B9D-C74E-4D00-A1D0-09C278B675F8}"/>
              </a:ext>
            </a:extLst>
          </p:cNvPr>
          <p:cNvSpPr txBox="1">
            <a:spLocks/>
          </p:cNvSpPr>
          <p:nvPr/>
        </p:nvSpPr>
        <p:spPr>
          <a:xfrm>
            <a:off x="10725912" y="6327648"/>
            <a:ext cx="1497588" cy="42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F0532B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Source: James Fogarty: 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2"/>
              </a:rPr>
              <a:t>https://courses.cs.washington.edu/courses/cse326/07au/lectures/lect12.pdf</a:t>
            </a: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859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7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6E7380C-DF75-4DC4-90E6-2E64603D4DF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0633" y="934135"/>
          <a:ext cx="9491641" cy="5637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Star: 4 Points 6">
            <a:extLst>
              <a:ext uri="{FF2B5EF4-FFF2-40B4-BE49-F238E27FC236}">
                <a16:creationId xmlns:a16="http://schemas.microsoft.com/office/drawing/2014/main" id="{A486998C-B7CD-4678-A0F9-D01D894463A4}"/>
              </a:ext>
            </a:extLst>
          </p:cNvPr>
          <p:cNvSpPr/>
          <p:nvPr/>
        </p:nvSpPr>
        <p:spPr>
          <a:xfrm>
            <a:off x="3021975" y="3674045"/>
            <a:ext cx="306704" cy="396162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55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66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66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79623-EB0A-428A-8A4B-03A6EEF9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744"/>
            <a:ext cx="10515600" cy="854075"/>
          </a:xfrm>
        </p:spPr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K-D vs 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DA19E-AE19-4842-B689-55A05FBD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567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>
                <a:solidFill>
                  <a:srgbClr val="C65E00"/>
                </a:solidFill>
              </a:rPr>
              <a:t>k-D Trees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Density balanced trees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Height of the tree is O(log n) with batch insertion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Good choice for high dimension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Supports insert, find, nearest neighbor, range queries</a:t>
            </a:r>
            <a:br>
              <a:rPr lang="en-US"/>
            </a:br>
            <a:endParaRPr lang="en-US"/>
          </a:p>
          <a:p>
            <a:pPr marL="0" indent="0">
              <a:lnSpc>
                <a:spcPct val="120000"/>
              </a:lnSpc>
              <a:buNone/>
            </a:pPr>
            <a:r>
              <a:rPr lang="en-US" sz="3000">
                <a:solidFill>
                  <a:srgbClr val="C65E00"/>
                </a:solidFill>
              </a:rPr>
              <a:t>Quad Trees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Space partitioning tree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May not be balanced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Not a good choice for high dimension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Supports insert, delete, find, nearest neighbor, range queries[7]</a:t>
            </a:r>
          </a:p>
        </p:txBody>
      </p:sp>
    </p:spTree>
    <p:extLst>
      <p:ext uri="{BB962C8B-B14F-4D97-AF65-F5344CB8AC3E}">
        <p14:creationId xmlns:p14="http://schemas.microsoft.com/office/powerpoint/2010/main" val="1802641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513E9D-502E-494A-A06E-AC3F9F36C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12" y="-2562"/>
            <a:ext cx="12150398" cy="67124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E55EC5-FF20-4D40-8B5E-ACBAB5CF12F9}"/>
              </a:ext>
            </a:extLst>
          </p:cNvPr>
          <p:cNvSpPr txBox="1"/>
          <p:nvPr/>
        </p:nvSpPr>
        <p:spPr>
          <a:xfrm>
            <a:off x="4095750" y="2647950"/>
            <a:ext cx="409575" cy="37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AB31F-4A54-4D8C-B147-D0A5400A0266}"/>
              </a:ext>
            </a:extLst>
          </p:cNvPr>
          <p:cNvSpPr txBox="1"/>
          <p:nvPr/>
        </p:nvSpPr>
        <p:spPr>
          <a:xfrm>
            <a:off x="5791199" y="2028825"/>
            <a:ext cx="409575" cy="37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71C324-D02C-406B-8D9C-512514972F86}"/>
              </a:ext>
            </a:extLst>
          </p:cNvPr>
          <p:cNvSpPr txBox="1"/>
          <p:nvPr/>
        </p:nvSpPr>
        <p:spPr>
          <a:xfrm>
            <a:off x="5238749" y="4695825"/>
            <a:ext cx="409575" cy="37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CB1AE-2B49-4030-A175-EFB37682D2B5}"/>
              </a:ext>
            </a:extLst>
          </p:cNvPr>
          <p:cNvSpPr txBox="1"/>
          <p:nvPr/>
        </p:nvSpPr>
        <p:spPr>
          <a:xfrm>
            <a:off x="6953249" y="1524000"/>
            <a:ext cx="409575" cy="37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2312E-BCCB-4B8F-AA15-04D4F529E40A}"/>
              </a:ext>
            </a:extLst>
          </p:cNvPr>
          <p:cNvSpPr txBox="1"/>
          <p:nvPr/>
        </p:nvSpPr>
        <p:spPr>
          <a:xfrm>
            <a:off x="9067799" y="1524000"/>
            <a:ext cx="409575" cy="37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A5099-A8B9-4888-8C18-989C060EFCF8}"/>
              </a:ext>
            </a:extLst>
          </p:cNvPr>
          <p:cNvSpPr txBox="1"/>
          <p:nvPr/>
        </p:nvSpPr>
        <p:spPr>
          <a:xfrm>
            <a:off x="8543924" y="3829050"/>
            <a:ext cx="409575" cy="37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161192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BF839267-7EB3-4EC7-B99A-5B302347CF40}"/>
              </a:ext>
            </a:extLst>
          </p:cNvPr>
          <p:cNvGrpSpPr/>
          <p:nvPr/>
        </p:nvGrpSpPr>
        <p:grpSpPr>
          <a:xfrm>
            <a:off x="2529658" y="1090630"/>
            <a:ext cx="7554839" cy="5845910"/>
            <a:chOff x="924189" y="2658970"/>
            <a:chExt cx="3483536" cy="2695549"/>
          </a:xfrm>
        </p:grpSpPr>
        <p:sp>
          <p:nvSpPr>
            <p:cNvPr id="95" name="Circle: Hollow 94">
              <a:extLst>
                <a:ext uri="{FF2B5EF4-FFF2-40B4-BE49-F238E27FC236}">
                  <a16:creationId xmlns:a16="http://schemas.microsoft.com/office/drawing/2014/main" id="{4F2907D4-D99D-4B46-90FB-90C730036988}"/>
                </a:ext>
              </a:extLst>
            </p:cNvPr>
            <p:cNvSpPr/>
            <p:nvPr/>
          </p:nvSpPr>
          <p:spPr>
            <a:xfrm>
              <a:off x="1217550" y="3957915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6" name="Circle: Hollow 95">
              <a:extLst>
                <a:ext uri="{FF2B5EF4-FFF2-40B4-BE49-F238E27FC236}">
                  <a16:creationId xmlns:a16="http://schemas.microsoft.com/office/drawing/2014/main" id="{967E0453-3073-4D9C-BD62-DAA4CB7E8BF1}"/>
                </a:ext>
              </a:extLst>
            </p:cNvPr>
            <p:cNvSpPr/>
            <p:nvPr/>
          </p:nvSpPr>
          <p:spPr>
            <a:xfrm>
              <a:off x="1622023" y="4780767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97" name="Circle: Hollow 96">
              <a:extLst>
                <a:ext uri="{FF2B5EF4-FFF2-40B4-BE49-F238E27FC236}">
                  <a16:creationId xmlns:a16="http://schemas.microsoft.com/office/drawing/2014/main" id="{A7E3B0A3-0992-4983-8902-B7450464EFBC}"/>
                </a:ext>
              </a:extLst>
            </p:cNvPr>
            <p:cNvSpPr/>
            <p:nvPr/>
          </p:nvSpPr>
          <p:spPr>
            <a:xfrm>
              <a:off x="1725117" y="2947957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5" name="Circle: Hollow 104">
              <a:extLst>
                <a:ext uri="{FF2B5EF4-FFF2-40B4-BE49-F238E27FC236}">
                  <a16:creationId xmlns:a16="http://schemas.microsoft.com/office/drawing/2014/main" id="{DDDF9BCE-42AA-4DDC-A7D1-33C939ACBCC9}"/>
                </a:ext>
              </a:extLst>
            </p:cNvPr>
            <p:cNvSpPr/>
            <p:nvPr/>
          </p:nvSpPr>
          <p:spPr>
            <a:xfrm>
              <a:off x="3468881" y="3126171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6" name="Circle: Hollow 105">
              <a:extLst>
                <a:ext uri="{FF2B5EF4-FFF2-40B4-BE49-F238E27FC236}">
                  <a16:creationId xmlns:a16="http://schemas.microsoft.com/office/drawing/2014/main" id="{CDC1B1C7-183E-40FB-8C1C-BC3D7A4AC0FD}"/>
                </a:ext>
              </a:extLst>
            </p:cNvPr>
            <p:cNvSpPr/>
            <p:nvPr/>
          </p:nvSpPr>
          <p:spPr>
            <a:xfrm>
              <a:off x="4118103" y="4027393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07" name="Circle: Hollow 106">
              <a:extLst>
                <a:ext uri="{FF2B5EF4-FFF2-40B4-BE49-F238E27FC236}">
                  <a16:creationId xmlns:a16="http://schemas.microsoft.com/office/drawing/2014/main" id="{860ED41F-9530-4CED-B469-2DC5C950421D}"/>
                </a:ext>
              </a:extLst>
            </p:cNvPr>
            <p:cNvSpPr/>
            <p:nvPr/>
          </p:nvSpPr>
          <p:spPr>
            <a:xfrm>
              <a:off x="3569605" y="4914899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B14A2B3-AF2A-4A93-B652-BE4F4A6BEE02}"/>
                </a:ext>
              </a:extLst>
            </p:cNvPr>
            <p:cNvCxnSpPr>
              <a:cxnSpLocks/>
              <a:stCxn id="95" idx="0"/>
              <a:endCxn id="97" idx="3"/>
            </p:cNvCxnSpPr>
            <p:nvPr/>
          </p:nvCxnSpPr>
          <p:spPr>
            <a:xfrm flipV="1">
              <a:off x="1269097" y="3028302"/>
              <a:ext cx="471118" cy="92961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766184-89BE-4B16-91C2-5AE4CAD71ACF}"/>
                </a:ext>
              </a:extLst>
            </p:cNvPr>
            <p:cNvCxnSpPr>
              <a:cxnSpLocks/>
              <a:stCxn id="95" idx="4"/>
              <a:endCxn id="96" idx="4"/>
            </p:cNvCxnSpPr>
            <p:nvPr/>
          </p:nvCxnSpPr>
          <p:spPr>
            <a:xfrm>
              <a:off x="1269097" y="4052045"/>
              <a:ext cx="404473" cy="822852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4A88F7E-35F6-4748-8FFB-A9504EF87322}"/>
                </a:ext>
              </a:extLst>
            </p:cNvPr>
            <p:cNvCxnSpPr>
              <a:cxnSpLocks/>
              <a:stCxn id="95" idx="6"/>
              <a:endCxn id="159" idx="2"/>
            </p:cNvCxnSpPr>
            <p:nvPr/>
          </p:nvCxnSpPr>
          <p:spPr>
            <a:xfrm flipV="1">
              <a:off x="1320644" y="3940230"/>
              <a:ext cx="1089449" cy="6475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3F5651-428B-4BA5-A107-966587204A83}"/>
                </a:ext>
              </a:extLst>
            </p:cNvPr>
            <p:cNvCxnSpPr>
              <a:cxnSpLocks/>
              <a:stCxn id="105" idx="2"/>
              <a:endCxn id="97" idx="5"/>
            </p:cNvCxnSpPr>
            <p:nvPr/>
          </p:nvCxnSpPr>
          <p:spPr>
            <a:xfrm flipH="1" flipV="1">
              <a:off x="1813113" y="3028302"/>
              <a:ext cx="1655768" cy="144934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096BB7F-D845-40A9-A114-3EEF9EC903E6}"/>
                </a:ext>
              </a:extLst>
            </p:cNvPr>
            <p:cNvCxnSpPr>
              <a:cxnSpLocks/>
              <a:stCxn id="159" idx="7"/>
              <a:endCxn id="105" idx="3"/>
            </p:cNvCxnSpPr>
            <p:nvPr/>
          </p:nvCxnSpPr>
          <p:spPr>
            <a:xfrm flipV="1">
              <a:off x="2498089" y="3206516"/>
              <a:ext cx="985889" cy="700434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14D525C-19E4-4C95-8067-08C0FE0B98E6}"/>
                </a:ext>
              </a:extLst>
            </p:cNvPr>
            <p:cNvCxnSpPr>
              <a:cxnSpLocks/>
              <a:stCxn id="107" idx="0"/>
              <a:endCxn id="105" idx="4"/>
            </p:cNvCxnSpPr>
            <p:nvPr/>
          </p:nvCxnSpPr>
          <p:spPr>
            <a:xfrm flipH="1" flipV="1">
              <a:off x="3520428" y="3220301"/>
              <a:ext cx="100724" cy="1694598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7376E35-0859-4E3D-B9F3-681FE996B3C4}"/>
                </a:ext>
              </a:extLst>
            </p:cNvPr>
            <p:cNvCxnSpPr>
              <a:cxnSpLocks/>
              <a:stCxn id="160" idx="0"/>
              <a:endCxn id="159" idx="4"/>
            </p:cNvCxnSpPr>
            <p:nvPr/>
          </p:nvCxnSpPr>
          <p:spPr>
            <a:xfrm flipH="1" flipV="1">
              <a:off x="2461640" y="3987295"/>
              <a:ext cx="345669" cy="920882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AFAE707-904D-4105-943E-AE4A9211CAB4}"/>
                </a:ext>
              </a:extLst>
            </p:cNvPr>
            <p:cNvCxnSpPr>
              <a:cxnSpLocks/>
              <a:stCxn id="96" idx="0"/>
              <a:endCxn id="159" idx="3"/>
            </p:cNvCxnSpPr>
            <p:nvPr/>
          </p:nvCxnSpPr>
          <p:spPr>
            <a:xfrm flipV="1">
              <a:off x="1673570" y="3973510"/>
              <a:ext cx="751621" cy="807257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F1A7F2F-1C7B-4142-996F-A5F1A9268B99}"/>
                </a:ext>
              </a:extLst>
            </p:cNvPr>
            <p:cNvCxnSpPr>
              <a:cxnSpLocks/>
              <a:stCxn id="96" idx="5"/>
              <a:endCxn id="160" idx="2"/>
            </p:cNvCxnSpPr>
            <p:nvPr/>
          </p:nvCxnSpPr>
          <p:spPr>
            <a:xfrm>
              <a:off x="1710019" y="4861112"/>
              <a:ext cx="1045743" cy="9413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F7F33A1-DD14-4EE3-8841-A9F32B0F2C09}"/>
                </a:ext>
              </a:extLst>
            </p:cNvPr>
            <p:cNvCxnSpPr>
              <a:cxnSpLocks/>
              <a:stCxn id="159" idx="6"/>
              <a:endCxn id="107" idx="1"/>
            </p:cNvCxnSpPr>
            <p:nvPr/>
          </p:nvCxnSpPr>
          <p:spPr>
            <a:xfrm>
              <a:off x="2513187" y="3940230"/>
              <a:ext cx="1071516" cy="988454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110D50-569D-4372-92BA-5CEB1C2B02FB}"/>
                </a:ext>
              </a:extLst>
            </p:cNvPr>
            <p:cNvCxnSpPr>
              <a:cxnSpLocks/>
              <a:stCxn id="160" idx="6"/>
              <a:endCxn id="107" idx="2"/>
            </p:cNvCxnSpPr>
            <p:nvPr/>
          </p:nvCxnSpPr>
          <p:spPr>
            <a:xfrm>
              <a:off x="2858856" y="4955242"/>
              <a:ext cx="710749" cy="6722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916FFCA-617C-497F-B926-8FC70731318E}"/>
                </a:ext>
              </a:extLst>
            </p:cNvPr>
            <p:cNvCxnSpPr>
              <a:cxnSpLocks/>
              <a:stCxn id="159" idx="1"/>
              <a:endCxn id="97" idx="5"/>
            </p:cNvCxnSpPr>
            <p:nvPr/>
          </p:nvCxnSpPr>
          <p:spPr>
            <a:xfrm flipH="1" flipV="1">
              <a:off x="1813113" y="3028302"/>
              <a:ext cx="612078" cy="878648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3CFC2E8-2E7C-4BA1-9513-CF7FDB29FA10}"/>
                </a:ext>
              </a:extLst>
            </p:cNvPr>
            <p:cNvCxnSpPr>
              <a:cxnSpLocks/>
              <a:endCxn id="105" idx="6"/>
            </p:cNvCxnSpPr>
            <p:nvPr/>
          </p:nvCxnSpPr>
          <p:spPr>
            <a:xfrm flipH="1" flipV="1">
              <a:off x="3571975" y="3173236"/>
              <a:ext cx="571843" cy="851257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B71649C-8BE0-49DE-861D-FB0DA42BBA0D}"/>
                </a:ext>
              </a:extLst>
            </p:cNvPr>
            <p:cNvCxnSpPr>
              <a:cxnSpLocks/>
              <a:stCxn id="106" idx="4"/>
              <a:endCxn id="107" idx="6"/>
            </p:cNvCxnSpPr>
            <p:nvPr/>
          </p:nvCxnSpPr>
          <p:spPr>
            <a:xfrm flipH="1">
              <a:off x="3672699" y="4121523"/>
              <a:ext cx="496951" cy="840441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F1305E9-C5F9-4CBA-8712-F120E49D241A}"/>
                </a:ext>
              </a:extLst>
            </p:cNvPr>
            <p:cNvSpPr txBox="1"/>
            <p:nvPr/>
          </p:nvSpPr>
          <p:spPr>
            <a:xfrm>
              <a:off x="1501530" y="2658970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8E26195-847A-438D-A497-8994B7E02CA7}"/>
                </a:ext>
              </a:extLst>
            </p:cNvPr>
            <p:cNvSpPr txBox="1"/>
            <p:nvPr/>
          </p:nvSpPr>
          <p:spPr>
            <a:xfrm>
              <a:off x="924189" y="3839827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50D8DAF-44FE-486C-A1B6-36BA3C894F03}"/>
                </a:ext>
              </a:extLst>
            </p:cNvPr>
            <p:cNvSpPr txBox="1"/>
            <p:nvPr/>
          </p:nvSpPr>
          <p:spPr>
            <a:xfrm>
              <a:off x="1398967" y="4858151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3A1018C-64D9-4DED-A0C2-67F381833293}"/>
                </a:ext>
              </a:extLst>
            </p:cNvPr>
            <p:cNvSpPr txBox="1"/>
            <p:nvPr/>
          </p:nvSpPr>
          <p:spPr>
            <a:xfrm>
              <a:off x="2337548" y="3537438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DB60DBAE-C4F7-4F4A-A7E9-8F1D23A0E3D9}"/>
                </a:ext>
              </a:extLst>
            </p:cNvPr>
            <p:cNvSpPr txBox="1"/>
            <p:nvPr/>
          </p:nvSpPr>
          <p:spPr>
            <a:xfrm>
              <a:off x="3399274" y="5023997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372EED5-34D8-4797-B59A-3977D0F6B288}"/>
                </a:ext>
              </a:extLst>
            </p:cNvPr>
            <p:cNvSpPr txBox="1"/>
            <p:nvPr/>
          </p:nvSpPr>
          <p:spPr>
            <a:xfrm>
              <a:off x="2659921" y="5028113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2EF80F9-6517-4209-814D-71D8F06B96BB}"/>
                </a:ext>
              </a:extLst>
            </p:cNvPr>
            <p:cNvSpPr txBox="1"/>
            <p:nvPr/>
          </p:nvSpPr>
          <p:spPr>
            <a:xfrm>
              <a:off x="3347325" y="2813208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1179BED-E121-42F3-943B-07BE8279BBBA}"/>
                </a:ext>
              </a:extLst>
            </p:cNvPr>
            <p:cNvSpPr txBox="1"/>
            <p:nvPr/>
          </p:nvSpPr>
          <p:spPr>
            <a:xfrm>
              <a:off x="4185847" y="3988774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BCB1124-7C0E-4B27-83C7-6C48178CD57E}"/>
                </a:ext>
              </a:extLst>
            </p:cNvPr>
            <p:cNvSpPr txBox="1"/>
            <p:nvPr/>
          </p:nvSpPr>
          <p:spPr>
            <a:xfrm>
              <a:off x="1223971" y="3266316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416A9C3-4DCB-446A-86E7-76DF931E584B}"/>
                </a:ext>
              </a:extLst>
            </p:cNvPr>
            <p:cNvSpPr txBox="1"/>
            <p:nvPr/>
          </p:nvSpPr>
          <p:spPr>
            <a:xfrm>
              <a:off x="1158158" y="4327247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03FF323-C37F-4358-A013-B0B3B39017F0}"/>
                </a:ext>
              </a:extLst>
            </p:cNvPr>
            <p:cNvSpPr txBox="1"/>
            <p:nvPr/>
          </p:nvSpPr>
          <p:spPr>
            <a:xfrm>
              <a:off x="2171210" y="3260818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C3A7B1C-3D92-41B3-81C4-301ABBE4A7E0}"/>
                </a:ext>
              </a:extLst>
            </p:cNvPr>
            <p:cNvSpPr txBox="1"/>
            <p:nvPr/>
          </p:nvSpPr>
          <p:spPr>
            <a:xfrm>
              <a:off x="1756223" y="4193409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F80674B-FF31-4D36-B665-F46C3265EB01}"/>
                </a:ext>
              </a:extLst>
            </p:cNvPr>
            <p:cNvSpPr txBox="1"/>
            <p:nvPr/>
          </p:nvSpPr>
          <p:spPr>
            <a:xfrm>
              <a:off x="3332528" y="3772130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1F50603-28DF-4281-90C8-3F6AFD717247}"/>
                </a:ext>
              </a:extLst>
            </p:cNvPr>
            <p:cNvSpPr txBox="1"/>
            <p:nvPr/>
          </p:nvSpPr>
          <p:spPr>
            <a:xfrm>
              <a:off x="1637127" y="3624152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E60D5B1-6406-41B7-B69A-9C9293CFAFBA}"/>
                </a:ext>
              </a:extLst>
            </p:cNvPr>
            <p:cNvSpPr txBox="1"/>
            <p:nvPr/>
          </p:nvSpPr>
          <p:spPr>
            <a:xfrm>
              <a:off x="2132538" y="4629381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C1571EE-84A8-4E57-A2A2-15918FAA91D5}"/>
                </a:ext>
              </a:extLst>
            </p:cNvPr>
            <p:cNvSpPr txBox="1"/>
            <p:nvPr/>
          </p:nvSpPr>
          <p:spPr>
            <a:xfrm>
              <a:off x="2607716" y="4324839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B4B9A41-C595-4035-BE10-8032E8BA36DB}"/>
                </a:ext>
              </a:extLst>
            </p:cNvPr>
            <p:cNvSpPr txBox="1"/>
            <p:nvPr/>
          </p:nvSpPr>
          <p:spPr>
            <a:xfrm>
              <a:off x="2956403" y="4690231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E0E5DF3-6BCF-47E5-8FAF-98722C0123D5}"/>
                </a:ext>
              </a:extLst>
            </p:cNvPr>
            <p:cNvSpPr txBox="1"/>
            <p:nvPr/>
          </p:nvSpPr>
          <p:spPr>
            <a:xfrm>
              <a:off x="2786472" y="3277180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A16D735-1D34-4CF2-AB83-DAF22757A61E}"/>
                </a:ext>
              </a:extLst>
            </p:cNvPr>
            <p:cNvSpPr txBox="1"/>
            <p:nvPr/>
          </p:nvSpPr>
          <p:spPr>
            <a:xfrm>
              <a:off x="2530605" y="2825958"/>
              <a:ext cx="489755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2A765BF-CA25-4F46-84CF-11B791B7630D}"/>
                </a:ext>
              </a:extLst>
            </p:cNvPr>
            <p:cNvSpPr txBox="1"/>
            <p:nvPr/>
          </p:nvSpPr>
          <p:spPr>
            <a:xfrm>
              <a:off x="2845464" y="4074912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D468D0B-EBE6-44FD-A9DF-10DAF46A1400}"/>
                </a:ext>
              </a:extLst>
            </p:cNvPr>
            <p:cNvSpPr txBox="1"/>
            <p:nvPr/>
          </p:nvSpPr>
          <p:spPr>
            <a:xfrm>
              <a:off x="3792968" y="4137318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E70981C-53E1-4DE9-A6D8-C03D111B2179}"/>
                </a:ext>
              </a:extLst>
            </p:cNvPr>
            <p:cNvSpPr txBox="1"/>
            <p:nvPr/>
          </p:nvSpPr>
          <p:spPr>
            <a:xfrm>
              <a:off x="3834667" y="3352772"/>
              <a:ext cx="221878" cy="326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59" name="Circle: Hollow 158">
              <a:extLst>
                <a:ext uri="{FF2B5EF4-FFF2-40B4-BE49-F238E27FC236}">
                  <a16:creationId xmlns:a16="http://schemas.microsoft.com/office/drawing/2014/main" id="{D2725AB7-D4D5-4C32-A2FB-1CBA89825D33}"/>
                </a:ext>
              </a:extLst>
            </p:cNvPr>
            <p:cNvSpPr/>
            <p:nvPr/>
          </p:nvSpPr>
          <p:spPr>
            <a:xfrm>
              <a:off x="2410093" y="3893165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60" name="Circle: Hollow 159">
              <a:extLst>
                <a:ext uri="{FF2B5EF4-FFF2-40B4-BE49-F238E27FC236}">
                  <a16:creationId xmlns:a16="http://schemas.microsoft.com/office/drawing/2014/main" id="{8844E566-9CBF-48B3-B268-962D9B5D6FEC}"/>
                </a:ext>
              </a:extLst>
            </p:cNvPr>
            <p:cNvSpPr/>
            <p:nvPr/>
          </p:nvSpPr>
          <p:spPr>
            <a:xfrm>
              <a:off x="2755762" y="4908177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161" name="Footer Placeholder 6">
            <a:extLst>
              <a:ext uri="{FF2B5EF4-FFF2-40B4-BE49-F238E27FC236}">
                <a16:creationId xmlns:a16="http://schemas.microsoft.com/office/drawing/2014/main" id="{0E7ED62A-1FB6-44B4-9422-A65F1FAF9892}"/>
              </a:ext>
            </a:extLst>
          </p:cNvPr>
          <p:cNvSpPr txBox="1">
            <a:spLocks/>
          </p:cNvSpPr>
          <p:nvPr/>
        </p:nvSpPr>
        <p:spPr>
          <a:xfrm>
            <a:off x="8751257" y="6582597"/>
            <a:ext cx="3476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2"/>
              </a:rPr>
              <a:t>https://www.youtube.com/user/barngrader/featured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</p:txBody>
      </p:sp>
      <p:sp>
        <p:nvSpPr>
          <p:cNvPr id="162" name="Title 1">
            <a:extLst>
              <a:ext uri="{FF2B5EF4-FFF2-40B4-BE49-F238E27FC236}">
                <a16:creationId xmlns:a16="http://schemas.microsoft.com/office/drawing/2014/main" id="{23DD32CC-7B59-446D-BF6D-4914D4831119}"/>
              </a:ext>
            </a:extLst>
          </p:cNvPr>
          <p:cNvSpPr txBox="1">
            <a:spLocks/>
          </p:cNvSpPr>
          <p:nvPr/>
        </p:nvSpPr>
        <p:spPr>
          <a:xfrm>
            <a:off x="838200" y="23655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A9B0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17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48BA-310B-9B44-9D28-A669D1E0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Spatial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F033E-D3D2-EE44-8ED7-CE439250F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C65E00"/>
                </a:solidFill>
              </a:rPr>
              <a:t>Vectors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Vector data is a visual representation that is stored in points that can be connected by lines and curves [2]</a:t>
            </a:r>
            <a:endParaRPr lang="en-US"/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/>
              <a:t>Points ('POINT (...)')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 err="1"/>
              <a:t>LineString</a:t>
            </a:r>
            <a:r>
              <a:rPr lang="en-US"/>
              <a:t> ('</a:t>
            </a:r>
            <a:r>
              <a:rPr lang="en-US" err="1"/>
              <a:t>LINESTRING</a:t>
            </a:r>
            <a:r>
              <a:rPr lang="en-US"/>
              <a:t> (...)')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/>
              <a:t>Polygons ('POLYGON (...)')</a:t>
            </a:r>
          </a:p>
          <a:p>
            <a:pPr marL="0" indent="0">
              <a:buNone/>
            </a:pPr>
            <a:r>
              <a:rPr lang="en-US" err="1">
                <a:solidFill>
                  <a:srgbClr val="C65E00"/>
                </a:solidFill>
              </a:rPr>
              <a:t>Rasters</a:t>
            </a:r>
            <a:endParaRPr lang="en-US">
              <a:solidFill>
                <a:srgbClr val="C65E00"/>
              </a:solidFill>
            </a:endParaRPr>
          </a:p>
          <a:p>
            <a:pPr>
              <a:buClr>
                <a:srgbClr val="C65E00"/>
              </a:buClr>
              <a:buSzPct val="125000"/>
            </a:pPr>
            <a:r>
              <a:rPr lang="en-US">
                <a:ea typeface="+mn-lt"/>
                <a:cs typeface="+mn-lt"/>
              </a:rPr>
              <a:t>A raster structure has properties where the space is divided up into discrete, regularly sized and shaped elements that contain information describing the element. Most often a simple image file. [2]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81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utoShape 168">
            <a:extLst>
              <a:ext uri="{FF2B5EF4-FFF2-40B4-BE49-F238E27FC236}">
                <a16:creationId xmlns:a16="http://schemas.microsoft.com/office/drawing/2014/main" id="{987775C0-24DC-4EBA-ADA2-DFFE840C8EF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421611" y="1057275"/>
            <a:ext cx="5459234" cy="541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728EB39-3005-4962-8C51-9FAD5A4E4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611" y="1057275"/>
            <a:ext cx="603749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CAF5D15-E111-4ECF-B8E5-FF784A1B6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360" y="1057275"/>
            <a:ext cx="602407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27B5203-CAFB-40F1-A3EF-51D3608DD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768" y="1057275"/>
            <a:ext cx="603749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C597FED-544A-4756-B44E-16591F910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517" y="1057275"/>
            <a:ext cx="603749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FF34E90-8272-446E-BFE4-78A863623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66" y="1057275"/>
            <a:ext cx="602407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A7A8FE7-71AF-4098-B9A6-781C95A9A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673" y="1057275"/>
            <a:ext cx="603749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B0710C40-42CA-4635-B8FF-F7C265406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1423" y="1057275"/>
            <a:ext cx="602407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0D113CEB-8EC4-4DC3-A99F-29E33A6A4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3830" y="1057275"/>
            <a:ext cx="603749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A5C9A38-A11B-4676-8172-CD50CE157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579" y="1057275"/>
            <a:ext cx="602407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1173D6D-DEE8-4C6C-B7DF-6A4696314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611" y="1661025"/>
            <a:ext cx="603749" cy="602408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5837612F-EE4E-4D7B-B1D9-51A7816F4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360" y="1661025"/>
            <a:ext cx="602407" cy="602408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A5AA4A9-F869-4789-B98E-85C89C299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768" y="1661025"/>
            <a:ext cx="603749" cy="602408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5622A96E-CE87-4C52-A9CF-57B08F2B8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517" y="1661025"/>
            <a:ext cx="603749" cy="602408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2CFFF08-C739-4F47-B4A2-8ED1ECCD2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66" y="1661025"/>
            <a:ext cx="602407" cy="602408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A000E3A-28CD-4373-812E-3E26629F0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673" y="1661025"/>
            <a:ext cx="603749" cy="602408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9E87AC4-68D5-4F4F-8A99-3D16F1CA6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1423" y="1661025"/>
            <a:ext cx="602407" cy="602408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D98F8E2E-02FA-43B1-B606-A3229B0E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3830" y="1661025"/>
            <a:ext cx="603749" cy="602408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CE7F4E8-8D89-4301-88DF-44BD4C008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579" y="1661025"/>
            <a:ext cx="602407" cy="602408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CBC11048-42F2-4549-B5B7-727B82358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611" y="2263433"/>
            <a:ext cx="603749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4CC399E-8C14-48EA-B246-73D68D1AB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360" y="226343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228A362-563C-4DA5-B13C-81FC2C16B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768" y="226343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B41889B-173F-46B6-9380-A85A79455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517" y="226343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811A336-19D6-4C5E-B109-D89951B6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66" y="226343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E680C78-7AD1-489D-AD81-9C4737A49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673" y="226343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80E4C76-5033-4235-A2C5-3F9981930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1423" y="226343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D7EE01A-5B54-4732-82C3-485E86424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3830" y="226343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E9D7532-F27B-4612-91E7-C47B400F9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579" y="226343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1F4FF55C-7CF5-4A45-8DBE-8F81D5F05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611" y="2867183"/>
            <a:ext cx="603749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13EEFB6-69EC-405B-937B-2DE0B3839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360" y="286718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D90C99C3-D4BC-4346-9770-EEFFDE668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768" y="286718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86D72E66-94FF-431B-B591-45B1EB819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517" y="286718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8FDD1A1D-641D-4B0A-9DDC-738182216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66" y="286718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329FB7B-4EE9-4B47-8F17-EC47855A3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673" y="286718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9A53E09-2A13-45CC-BD26-9ADE98348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1423" y="286718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0B8DE38-8C4C-4CCF-B20E-B5D74571D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3830" y="286718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2962E7D4-67CD-40B4-8F98-A2A86ACCD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579" y="286718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63DCB31-2496-4747-92CA-40041F5B5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611" y="3470933"/>
            <a:ext cx="603749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3E52385-92C8-4918-8D89-89EB7BD2B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360" y="347093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0B236E3-E5A8-4305-B205-857B450F0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768" y="347093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B4947006-501C-4ED7-8DFD-B6C76D658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517" y="347093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0319EBC7-D41F-461D-8F88-05400D819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66" y="347093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AD74A18-0FB6-4F0C-A75F-3DDC3E5CE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673" y="347093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C67E5FCF-4AAD-4FFE-A91C-840031586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1423" y="347093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F145C7F-4E66-4966-BB91-EBD05BEC7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3830" y="3470933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08A71A9-0A49-455C-823A-29A6644A4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579" y="3470933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C6599ED7-54A4-459F-BC23-44DB36C2DA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611" y="4074684"/>
            <a:ext cx="603749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B73C890-9FA6-44E2-A4AA-B288EF672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360" y="407468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EF5218F3-4590-49DE-921A-5A6147427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768" y="407468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E7E5A9BE-2E74-4914-9D5D-BDE6AFE29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517" y="407468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E060A142-0C2C-4A30-93B2-0EBCEE545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66" y="407468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3CB9CA46-BA8A-473A-A78C-D1851DA60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673" y="407468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5F63784-25F0-4B07-B28E-B5750F711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1423" y="407468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9E62EE3-22E1-4D57-9E7F-398CEB91A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3830" y="407468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C0ACE206-CA35-4A9B-BB73-7E681AC69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579" y="407468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963BA633-CA60-4170-9FB9-BDBFD668C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611" y="4678434"/>
            <a:ext cx="603749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932FBE3C-69A9-43B1-B16C-488161A73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360" y="467843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A5A8E4AC-6953-452D-8B14-299F0FB60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768" y="467843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79BE72E-1ACC-48DF-B804-8672A2179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517" y="467843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86BC036-1EEB-4147-92A7-37344C38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66" y="467843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AC93D05-BE1E-47E5-8349-DE005B4C7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673" y="467843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590A565-6434-4767-991E-E20C50310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1423" y="467843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58A8C400-6640-4474-A08E-846C8AF62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3830" y="467843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C0A1091-C143-430B-844B-5CB40001A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579" y="467843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C96F4A8-A14B-4EE0-B081-8252D3C11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611" y="5282184"/>
            <a:ext cx="603749" cy="603750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FA6E85FC-6F7F-45E9-92D1-639CF3317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360" y="528218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9A7D96F7-ACF8-42CA-9485-EB0C1D128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768" y="528218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6646447F-6E85-4BB6-AFF1-56A128DD6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517" y="528218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C2D3ECE4-6089-46EF-BBF7-1B0DF587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66" y="528218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58AB7D34-6654-4D98-97F5-A47D88C7B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673" y="528218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3F6F0EBB-8C3C-48BC-8221-86A284D14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1423" y="528218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38090227-4186-4425-BBA2-78CFE3A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3830" y="5282184"/>
            <a:ext cx="603749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414B1698-E008-483A-A9DD-86CB42ABF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579" y="5282184"/>
            <a:ext cx="602407" cy="603750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6EEB9359-B208-4AD6-9AED-134256CD5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611" y="5885934"/>
            <a:ext cx="603749" cy="558133"/>
          </a:xfrm>
          <a:prstGeom prst="rect">
            <a:avLst/>
          </a:prstGeom>
          <a:solidFill>
            <a:srgbClr val="00A9B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D2FB0343-8A7B-4F03-B4A1-7EA65D220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360" y="5885934"/>
            <a:ext cx="602407" cy="55813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FB41D9D8-BBE7-4734-B8F5-3EE5DA839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768" y="5885934"/>
            <a:ext cx="603749" cy="55813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CB27081C-FE21-4BC0-8735-09EE0C706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1517" y="5885934"/>
            <a:ext cx="603749" cy="55813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4B36ABBF-100A-488F-9B33-80AE2CFC3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5266" y="5885934"/>
            <a:ext cx="602407" cy="55813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06AE0EEA-56B9-4D1F-8219-A1C06B510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7673" y="5885934"/>
            <a:ext cx="603749" cy="55813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EEDA4795-86D4-4A3B-AF8C-BCC6B64DA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1423" y="5885934"/>
            <a:ext cx="602407" cy="55813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AFE07A0F-BF64-4EED-8B27-B25B49EB4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3830" y="5885934"/>
            <a:ext cx="603749" cy="558133"/>
          </a:xfrm>
          <a:prstGeom prst="rect">
            <a:avLst/>
          </a:prstGeom>
          <a:solidFill>
            <a:srgbClr val="EBF1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C5D776F9-649A-442D-A3DE-B4E60FE87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47579" y="5885934"/>
            <a:ext cx="602407" cy="558133"/>
          </a:xfrm>
          <a:prstGeom prst="rect">
            <a:avLst/>
          </a:prstGeom>
          <a:solidFill>
            <a:srgbClr val="EBF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2" name="Line 251">
            <a:extLst>
              <a:ext uri="{FF2B5EF4-FFF2-40B4-BE49-F238E27FC236}">
                <a16:creationId xmlns:a16="http://schemas.microsoft.com/office/drawing/2014/main" id="{1B868391-1245-48CC-9A1E-CDB674833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5360" y="1057275"/>
            <a:ext cx="0" cy="5386792"/>
          </a:xfrm>
          <a:prstGeom prst="line">
            <a:avLst/>
          </a:prstGeom>
          <a:ln w="57150"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3" name="Line 252">
            <a:extLst>
              <a:ext uri="{FF2B5EF4-FFF2-40B4-BE49-F238E27FC236}">
                <a16:creationId xmlns:a16="http://schemas.microsoft.com/office/drawing/2014/main" id="{E2C16F84-7108-4574-B59F-509F1B6C97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1611" y="1661025"/>
            <a:ext cx="5428376" cy="0"/>
          </a:xfrm>
          <a:prstGeom prst="line">
            <a:avLst/>
          </a:prstGeom>
          <a:ln w="57150"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88BDE754-FC70-4004-936F-AF223061A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5061" y="1216933"/>
            <a:ext cx="268333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A95BA756-2F1A-4295-B074-14A336878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7468" y="1216933"/>
            <a:ext cx="273700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67C9DE9-D56B-4A1A-A4C1-4D2E4D1D2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5242" y="1216933"/>
            <a:ext cx="26162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5E0B889C-8487-4590-882C-1B460594F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1675" y="1216933"/>
            <a:ext cx="25357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DEECD387-9B9F-4D7E-8A3C-B217B8216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3349" y="1216933"/>
            <a:ext cx="27772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C1F9A806-C552-4A08-B0D6-B2AF1970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1856" y="1216933"/>
            <a:ext cx="246866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AE1AAE1C-5CF3-4A72-842B-C22C03FC0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9631" y="1216933"/>
            <a:ext cx="23747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E694DEBF-8C68-4C7A-B121-4D3707D5B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3255" y="1216933"/>
            <a:ext cx="280408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BAF20EFF-5471-44A1-9C99-7728B2D28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5662" y="1216933"/>
            <a:ext cx="27772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A763308C-86C8-4700-8C2F-720BA9EDA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5061" y="1820683"/>
            <a:ext cx="272358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72B7554A-611E-456C-9BE6-362BE1080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510" y="1801900"/>
            <a:ext cx="277725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0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8E799D17-05D3-446A-A4BD-610D6F705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3335" y="1948142"/>
            <a:ext cx="187833" cy="2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2519F2A3-D702-4183-89F5-81151102C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6334" y="1820683"/>
            <a:ext cx="24552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8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01C9ECA5-EA5F-4A23-B223-26DCA8917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3059" y="1946800"/>
            <a:ext cx="175758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BC1A613D-4F9E-45EB-A1C4-02D2AABA0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667" y="1801900"/>
            <a:ext cx="277725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30BEF8AC-B68A-4E0B-860D-75D6D17FF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491" y="1948142"/>
            <a:ext cx="187833" cy="2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FE885390-74E0-4725-98F5-6053C526C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491" y="1820683"/>
            <a:ext cx="24552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30346989-AF08-4DDD-BB46-82CEB178F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9216" y="1946800"/>
            <a:ext cx="175758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678B91B3-3181-4209-A850-311C2613B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6848" y="1805925"/>
            <a:ext cx="185150" cy="31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∞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C2BF7172-EC8C-4F3B-A263-E3397CA2C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597" y="1805925"/>
            <a:ext cx="220033" cy="36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∞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152159C1-09A0-49C3-8AE2-BE2F0C281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4346" y="1805925"/>
            <a:ext cx="220033" cy="36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∞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1A6FB47B-57B0-4BDB-9A13-D2871D4E2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54" y="1805925"/>
            <a:ext cx="220033" cy="36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∞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1765D70B-B650-4E28-9C7F-410B26516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769" y="2424433"/>
            <a:ext cx="254916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DBA76DEE-C73C-4D63-918A-2719E5A39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259" y="2405650"/>
            <a:ext cx="276383" cy="39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8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2A395E55-3C96-4CB5-BD53-DB5FFEC90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7084" y="2551892"/>
            <a:ext cx="186491" cy="25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5EFB0A0E-9025-4EAC-BCCB-B2BA1B651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8742" y="2424433"/>
            <a:ext cx="24552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BFB3285E-6652-472A-93D6-C3DC69509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5466" y="2550550"/>
            <a:ext cx="175758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D36029E7-2A5C-423B-A1FC-3F8133962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4441" y="2405650"/>
            <a:ext cx="276383" cy="39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E90CB8DF-6D82-4ED1-BBE0-6F76E9484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7265" y="2551892"/>
            <a:ext cx="179783" cy="25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D4A8B6BF-9F2F-4926-A32D-A0D27DD27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8923" y="2424433"/>
            <a:ext cx="246866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7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8CEF1C2E-4EED-4A68-9C38-108DF8FB3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5648" y="2550550"/>
            <a:ext cx="169050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C5532DE-926F-4975-8A95-8D54FC9CF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0597" y="2406992"/>
            <a:ext cx="220033" cy="36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∞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593C377D-C117-46E2-8EFD-68BF5267B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4346" y="2406992"/>
            <a:ext cx="220033" cy="36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∞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D8B6A4D0-38F9-438C-AFFC-BF53FB050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54" y="2406992"/>
            <a:ext cx="220033" cy="36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∞</a:t>
            </a: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0E2B830C-32F7-4F1A-9ACA-AF1924D6E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036" y="3028183"/>
            <a:ext cx="276383" cy="35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8F7959D7-2318-47CB-ABAF-BFCAC0DE3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309" y="3028183"/>
            <a:ext cx="245525" cy="35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0" name="Rectangle 289">
            <a:extLst>
              <a:ext uri="{FF2B5EF4-FFF2-40B4-BE49-F238E27FC236}">
                <a16:creationId xmlns:a16="http://schemas.microsoft.com/office/drawing/2014/main" id="{78D6DEF2-13BC-4660-8FFA-ED19980A9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9034" y="3155642"/>
            <a:ext cx="179783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90A28E8-C8BD-4D1D-BD13-973BE6B8F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4441" y="3006717"/>
            <a:ext cx="276383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36967D6C-DD4D-4C20-B9BB-BA002545E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7265" y="3155642"/>
            <a:ext cx="179783" cy="25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DEB44AA8-0A7C-4448-80F6-015A2F83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30873" y="3028183"/>
            <a:ext cx="246866" cy="35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31DC2C51-8ADE-401E-9817-04C28B08A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8940" y="3155642"/>
            <a:ext cx="179783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B24F3A1B-6ED2-46DA-B152-B468C54AD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06" y="3006717"/>
            <a:ext cx="413233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EB1CC128-D7FB-4F6D-A4D3-B906AD9C5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2455" y="3155642"/>
            <a:ext cx="194541" cy="25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8606F93E-A928-4706-B7E6-FD95BB3DA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030" y="3028183"/>
            <a:ext cx="246866" cy="35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7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8BCDE244-FF4D-4CC1-839C-9622A8160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5096" y="3155642"/>
            <a:ext cx="179783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8EAC035-0089-4E72-9B67-4A0D3D138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54" y="3010742"/>
            <a:ext cx="220033" cy="36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∞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511FDC3-E06E-4483-A3B9-2D14D91D4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5794" y="3629250"/>
            <a:ext cx="246866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C15AFCB4-BB23-4ACB-8348-842461063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309" y="3629250"/>
            <a:ext cx="24552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DADEAF98-ADA8-4E00-BFE4-0F802F5E7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9034" y="3759392"/>
            <a:ext cx="179783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2A7541BB-B301-4988-9586-37AD1EE54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0140" y="3610467"/>
            <a:ext cx="276383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92D2E7A6-93E8-4989-A18D-C97398851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2965" y="3759392"/>
            <a:ext cx="194541" cy="25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B8B356B6-EDED-4520-A427-5F835F1C4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06" y="3610467"/>
            <a:ext cx="413233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F18720CA-D96D-4313-80AF-4AC5A1154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2455" y="3759392"/>
            <a:ext cx="194541" cy="25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BDA7A3C-13BB-49AE-835F-82282C292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030" y="3610467"/>
            <a:ext cx="277725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8E7E7C48-ED6F-413F-B23D-DD3E8A8D9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855" y="3759392"/>
            <a:ext cx="175758" cy="25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69966C87-0633-4464-9AEB-03F200974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54" y="3614492"/>
            <a:ext cx="220033" cy="36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∞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F64EEAA1-6A8F-489A-828A-8D74FFF67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086" y="4233000"/>
            <a:ext cx="26162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ED8BBAAE-80C4-4C90-A308-9E67138F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2309" y="4233000"/>
            <a:ext cx="24552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988FEA43-73E2-431D-AA48-9AF503CA5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9034" y="4363142"/>
            <a:ext cx="179783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7C65D8-FCC1-4650-84F6-B4A694BA7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6806" y="4214217"/>
            <a:ext cx="413233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10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DAD6B575-EB41-493F-8121-62CD9A4E3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2455" y="4361800"/>
            <a:ext cx="194541" cy="2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DA504A02-0493-432E-A236-D0B113B71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030" y="4214217"/>
            <a:ext cx="277725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2AE6E71A-E263-4451-999A-B9CD919C81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855" y="4361800"/>
            <a:ext cx="175758" cy="2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AFFFB704-4B37-4EBC-BBEC-84A3C6BF7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6754" y="4218242"/>
            <a:ext cx="220033" cy="368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∞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4ACB43ED-F73D-4D71-88AA-CE800070E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036" y="4838092"/>
            <a:ext cx="280408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F9BC5048-15EC-4ABF-A49E-5EBA687E5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2547" y="4817967"/>
            <a:ext cx="277725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8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DE225294-951F-45A8-9BA7-D95FE943D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372" y="4965550"/>
            <a:ext cx="199908" cy="2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09585E6-FEEF-4CEB-9A7A-909011D31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030" y="4817967"/>
            <a:ext cx="277725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17135373-CBDD-41A9-8CCB-27AEDB038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855" y="4965550"/>
            <a:ext cx="175758" cy="2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E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A12350D0-ADC5-40D3-86ED-235834F3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2962" y="4817967"/>
            <a:ext cx="413233" cy="3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44159FA-7F72-47A8-BB25-76A0C20C6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8612" y="4965550"/>
            <a:ext cx="198566" cy="2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43DCB0B3-2848-4263-8B33-F3C0DCC8B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819" y="5441842"/>
            <a:ext cx="238816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587819A7-2B4C-4F52-B3AB-56A45D81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4622" y="5441842"/>
            <a:ext cx="245525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8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2455CC95-A115-48F0-83C3-A6F7B9D9B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1347" y="5570642"/>
            <a:ext cx="183808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F3E1002C-7493-4799-9E79-97CADB66E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7846" y="5441842"/>
            <a:ext cx="367616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EA131CA4-0BDB-4C2C-B8C5-F79E752A6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7645" y="5557225"/>
            <a:ext cx="155633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A9DDCD51-9D3A-43AB-825F-C3C27EEDA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036" y="6021442"/>
            <a:ext cx="276383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FC0CCBF9-EBCC-4CF8-999F-B4BF1866A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7846" y="6021442"/>
            <a:ext cx="367616" cy="35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11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2C3F462F-D427-49C1-8986-672E67DAC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4354" y="6142192"/>
            <a:ext cx="155633" cy="2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3C7BC3FF-51FB-4952-9288-67007A9244D3}"/>
              </a:ext>
            </a:extLst>
          </p:cNvPr>
          <p:cNvGrpSpPr/>
          <p:nvPr/>
        </p:nvGrpSpPr>
        <p:grpSpPr>
          <a:xfrm>
            <a:off x="738518" y="1287710"/>
            <a:ext cx="2862836" cy="2169024"/>
            <a:chOff x="924189" y="2658970"/>
            <a:chExt cx="3477956" cy="2738475"/>
          </a:xfrm>
        </p:grpSpPr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240B2804-70B5-41FA-85C3-B941073378B9}"/>
                </a:ext>
              </a:extLst>
            </p:cNvPr>
            <p:cNvCxnSpPr>
              <a:cxnSpLocks/>
              <a:stCxn id="338" idx="4"/>
              <a:endCxn id="339" idx="6"/>
            </p:cNvCxnSpPr>
            <p:nvPr/>
          </p:nvCxnSpPr>
          <p:spPr>
            <a:xfrm flipH="1">
              <a:off x="3672699" y="4121523"/>
              <a:ext cx="496951" cy="840441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3E53CE73-FCF5-4C30-B7F1-48565FCF5F24}"/>
                </a:ext>
              </a:extLst>
            </p:cNvPr>
            <p:cNvCxnSpPr>
              <a:cxnSpLocks/>
              <a:stCxn id="340" idx="4"/>
              <a:endCxn id="339" idx="2"/>
            </p:cNvCxnSpPr>
            <p:nvPr/>
          </p:nvCxnSpPr>
          <p:spPr>
            <a:xfrm flipV="1">
              <a:off x="2807309" y="4961964"/>
              <a:ext cx="762296" cy="4034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2661E679-E3BC-493D-8D09-A5E056633E89}"/>
                </a:ext>
              </a:extLst>
            </p:cNvPr>
            <p:cNvCxnSpPr>
              <a:cxnSpLocks/>
              <a:stCxn id="334" idx="4"/>
              <a:endCxn id="335" idx="4"/>
            </p:cNvCxnSpPr>
            <p:nvPr/>
          </p:nvCxnSpPr>
          <p:spPr>
            <a:xfrm>
              <a:off x="1269097" y="4052045"/>
              <a:ext cx="404473" cy="822852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7B1C0182-72F5-45AB-8605-764FE6091895}"/>
                </a:ext>
              </a:extLst>
            </p:cNvPr>
            <p:cNvCxnSpPr>
              <a:cxnSpLocks/>
              <a:stCxn id="338" idx="4"/>
              <a:endCxn id="337" idx="6"/>
            </p:cNvCxnSpPr>
            <p:nvPr/>
          </p:nvCxnSpPr>
          <p:spPr>
            <a:xfrm flipH="1" flipV="1">
              <a:off x="3571975" y="3173236"/>
              <a:ext cx="597675" cy="948287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A231ED3C-1BF1-4FF8-BE2E-ECA24E198B46}"/>
                </a:ext>
              </a:extLst>
            </p:cNvPr>
            <p:cNvCxnSpPr>
              <a:cxnSpLocks/>
              <a:stCxn id="340" idx="4"/>
              <a:endCxn id="341" idx="7"/>
            </p:cNvCxnSpPr>
            <p:nvPr/>
          </p:nvCxnSpPr>
          <p:spPr>
            <a:xfrm flipH="1" flipV="1">
              <a:off x="2477091" y="3923516"/>
              <a:ext cx="330218" cy="1078791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13A01950-7C59-4938-BA13-3958CD1BA6B7}"/>
                </a:ext>
              </a:extLst>
            </p:cNvPr>
            <p:cNvCxnSpPr>
              <a:cxnSpLocks/>
              <a:stCxn id="335" idx="0"/>
              <a:endCxn id="341" idx="2"/>
            </p:cNvCxnSpPr>
            <p:nvPr/>
          </p:nvCxnSpPr>
          <p:spPr>
            <a:xfrm flipV="1">
              <a:off x="1673570" y="3956796"/>
              <a:ext cx="715525" cy="823971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376AC11C-1332-4007-A1F1-C1794F18B5E7}"/>
                </a:ext>
              </a:extLst>
            </p:cNvPr>
            <p:cNvCxnSpPr>
              <a:cxnSpLocks/>
              <a:stCxn id="341" idx="7"/>
              <a:endCxn id="336" idx="5"/>
            </p:cNvCxnSpPr>
            <p:nvPr/>
          </p:nvCxnSpPr>
          <p:spPr>
            <a:xfrm flipH="1" flipV="1">
              <a:off x="1813113" y="3028302"/>
              <a:ext cx="663978" cy="895214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2E362E6B-E7DC-4EE8-8F1F-72E560EED0A1}"/>
                </a:ext>
              </a:extLst>
            </p:cNvPr>
            <p:cNvCxnSpPr>
              <a:cxnSpLocks/>
              <a:stCxn id="341" idx="1"/>
              <a:endCxn id="339" idx="1"/>
            </p:cNvCxnSpPr>
            <p:nvPr/>
          </p:nvCxnSpPr>
          <p:spPr>
            <a:xfrm>
              <a:off x="2404193" y="3923516"/>
              <a:ext cx="1180510" cy="1005168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Circle: Hollow 333">
              <a:extLst>
                <a:ext uri="{FF2B5EF4-FFF2-40B4-BE49-F238E27FC236}">
                  <a16:creationId xmlns:a16="http://schemas.microsoft.com/office/drawing/2014/main" id="{4658BD77-F4CE-4686-BD77-6C51D8ABBCB9}"/>
                </a:ext>
              </a:extLst>
            </p:cNvPr>
            <p:cNvSpPr/>
            <p:nvPr/>
          </p:nvSpPr>
          <p:spPr>
            <a:xfrm>
              <a:off x="1217550" y="3957915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5" name="Circle: Hollow 334">
              <a:extLst>
                <a:ext uri="{FF2B5EF4-FFF2-40B4-BE49-F238E27FC236}">
                  <a16:creationId xmlns:a16="http://schemas.microsoft.com/office/drawing/2014/main" id="{8A01FE47-DA0C-4D53-A330-235BB11F55A7}"/>
                </a:ext>
              </a:extLst>
            </p:cNvPr>
            <p:cNvSpPr/>
            <p:nvPr/>
          </p:nvSpPr>
          <p:spPr>
            <a:xfrm>
              <a:off x="1622023" y="4780767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6" name="Circle: Hollow 335">
              <a:extLst>
                <a:ext uri="{FF2B5EF4-FFF2-40B4-BE49-F238E27FC236}">
                  <a16:creationId xmlns:a16="http://schemas.microsoft.com/office/drawing/2014/main" id="{DD724ABA-68F4-481D-BAA0-0F9C931CF76F}"/>
                </a:ext>
              </a:extLst>
            </p:cNvPr>
            <p:cNvSpPr/>
            <p:nvPr/>
          </p:nvSpPr>
          <p:spPr>
            <a:xfrm>
              <a:off x="1725117" y="2947957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7" name="Circle: Hollow 336">
              <a:extLst>
                <a:ext uri="{FF2B5EF4-FFF2-40B4-BE49-F238E27FC236}">
                  <a16:creationId xmlns:a16="http://schemas.microsoft.com/office/drawing/2014/main" id="{7F6D1441-055A-49DF-B8C5-B71A74078DDF}"/>
                </a:ext>
              </a:extLst>
            </p:cNvPr>
            <p:cNvSpPr/>
            <p:nvPr/>
          </p:nvSpPr>
          <p:spPr>
            <a:xfrm>
              <a:off x="3468881" y="3126171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8" name="Circle: Hollow 337">
              <a:extLst>
                <a:ext uri="{FF2B5EF4-FFF2-40B4-BE49-F238E27FC236}">
                  <a16:creationId xmlns:a16="http://schemas.microsoft.com/office/drawing/2014/main" id="{62BAA94E-DA65-435B-88E1-B24D6D52D949}"/>
                </a:ext>
              </a:extLst>
            </p:cNvPr>
            <p:cNvSpPr/>
            <p:nvPr/>
          </p:nvSpPr>
          <p:spPr>
            <a:xfrm>
              <a:off x="4118103" y="4027393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39" name="Circle: Hollow 338">
              <a:extLst>
                <a:ext uri="{FF2B5EF4-FFF2-40B4-BE49-F238E27FC236}">
                  <a16:creationId xmlns:a16="http://schemas.microsoft.com/office/drawing/2014/main" id="{2CC9C91A-A4B1-4FDB-B7E8-7AB1C7A3E1DB}"/>
                </a:ext>
              </a:extLst>
            </p:cNvPr>
            <p:cNvSpPr/>
            <p:nvPr/>
          </p:nvSpPr>
          <p:spPr>
            <a:xfrm>
              <a:off x="3569605" y="4914899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40" name="Circle: Hollow 339">
              <a:extLst>
                <a:ext uri="{FF2B5EF4-FFF2-40B4-BE49-F238E27FC236}">
                  <a16:creationId xmlns:a16="http://schemas.microsoft.com/office/drawing/2014/main" id="{7D93543E-ED68-4125-8397-AC0456CBFC8F}"/>
                </a:ext>
              </a:extLst>
            </p:cNvPr>
            <p:cNvSpPr/>
            <p:nvPr/>
          </p:nvSpPr>
          <p:spPr>
            <a:xfrm>
              <a:off x="2755762" y="4908177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68D3797F-B579-4630-935C-2FE87C047737}"/>
                </a:ext>
              </a:extLst>
            </p:cNvPr>
            <p:cNvCxnSpPr>
              <a:cxnSpLocks/>
              <a:stCxn id="334" idx="0"/>
              <a:endCxn id="336" idx="3"/>
            </p:cNvCxnSpPr>
            <p:nvPr/>
          </p:nvCxnSpPr>
          <p:spPr>
            <a:xfrm flipV="1">
              <a:off x="1269097" y="3028302"/>
              <a:ext cx="471118" cy="92961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6115615-9400-4085-815A-B26F94A4C664}"/>
                </a:ext>
              </a:extLst>
            </p:cNvPr>
            <p:cNvCxnSpPr>
              <a:cxnSpLocks/>
              <a:stCxn id="334" idx="6"/>
              <a:endCxn id="341" idx="2"/>
            </p:cNvCxnSpPr>
            <p:nvPr/>
          </p:nvCxnSpPr>
          <p:spPr>
            <a:xfrm flipV="1">
              <a:off x="1320644" y="3956796"/>
              <a:ext cx="1068451" cy="48184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39A20C5-C0AE-4429-BB73-E78D7CBFD68C}"/>
                </a:ext>
              </a:extLst>
            </p:cNvPr>
            <p:cNvCxnSpPr>
              <a:cxnSpLocks/>
              <a:stCxn id="337" idx="2"/>
              <a:endCxn id="336" idx="5"/>
            </p:cNvCxnSpPr>
            <p:nvPr/>
          </p:nvCxnSpPr>
          <p:spPr>
            <a:xfrm flipH="1" flipV="1">
              <a:off x="1813113" y="3028302"/>
              <a:ext cx="1655768" cy="144934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5D96702-106C-4DB4-97FC-C75EC46F31AF}"/>
                </a:ext>
              </a:extLst>
            </p:cNvPr>
            <p:cNvCxnSpPr>
              <a:cxnSpLocks/>
              <a:stCxn id="341" idx="2"/>
              <a:endCxn id="337" idx="3"/>
            </p:cNvCxnSpPr>
            <p:nvPr/>
          </p:nvCxnSpPr>
          <p:spPr>
            <a:xfrm flipV="1">
              <a:off x="2389095" y="3206516"/>
              <a:ext cx="1094884" cy="75028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E0CDDB9-3C6F-447E-BACA-75664C2FEED9}"/>
                </a:ext>
              </a:extLst>
            </p:cNvPr>
            <p:cNvCxnSpPr>
              <a:cxnSpLocks/>
              <a:stCxn id="339" idx="0"/>
              <a:endCxn id="337" idx="6"/>
            </p:cNvCxnSpPr>
            <p:nvPr/>
          </p:nvCxnSpPr>
          <p:spPr>
            <a:xfrm flipH="1" flipV="1">
              <a:off x="3571975" y="3173236"/>
              <a:ext cx="49177" cy="174166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953EA8A-7B1B-437D-B127-85F81401B50C}"/>
                </a:ext>
              </a:extLst>
            </p:cNvPr>
            <p:cNvCxnSpPr>
              <a:cxnSpLocks/>
              <a:stCxn id="335" idx="5"/>
              <a:endCxn id="340" idx="3"/>
            </p:cNvCxnSpPr>
            <p:nvPr/>
          </p:nvCxnSpPr>
          <p:spPr>
            <a:xfrm>
              <a:off x="1710019" y="4861112"/>
              <a:ext cx="1060841" cy="12741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92094BE8-C671-46A6-9761-1658C1146B43}"/>
                </a:ext>
              </a:extLst>
            </p:cNvPr>
            <p:cNvSpPr txBox="1"/>
            <p:nvPr/>
          </p:nvSpPr>
          <p:spPr>
            <a:xfrm>
              <a:off x="1501530" y="2658970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555726F6-A658-42B9-BE8F-03255E5E38F7}"/>
                </a:ext>
              </a:extLst>
            </p:cNvPr>
            <p:cNvSpPr txBox="1"/>
            <p:nvPr/>
          </p:nvSpPr>
          <p:spPr>
            <a:xfrm>
              <a:off x="924189" y="3839827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D6EEB197-F12D-4896-8574-88B432909275}"/>
                </a:ext>
              </a:extLst>
            </p:cNvPr>
            <p:cNvSpPr txBox="1"/>
            <p:nvPr/>
          </p:nvSpPr>
          <p:spPr>
            <a:xfrm>
              <a:off x="1398967" y="4858151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2C24A84B-83CF-4D33-AE8F-6B6254B3CCC7}"/>
                </a:ext>
              </a:extLst>
            </p:cNvPr>
            <p:cNvSpPr txBox="1"/>
            <p:nvPr/>
          </p:nvSpPr>
          <p:spPr>
            <a:xfrm>
              <a:off x="2553551" y="3649677"/>
              <a:ext cx="22187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D0D0BFDC-0EDA-4561-8B11-CCBA01E05096}"/>
                </a:ext>
              </a:extLst>
            </p:cNvPr>
            <p:cNvSpPr txBox="1"/>
            <p:nvPr/>
          </p:nvSpPr>
          <p:spPr>
            <a:xfrm>
              <a:off x="3399274" y="5023997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91284CEC-3CA3-4822-9601-5727DDB9984A}"/>
                </a:ext>
              </a:extLst>
            </p:cNvPr>
            <p:cNvSpPr txBox="1"/>
            <p:nvPr/>
          </p:nvSpPr>
          <p:spPr>
            <a:xfrm>
              <a:off x="2659921" y="5028113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E</a:t>
              </a:r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A7E3CFFA-6718-4700-BDB3-396EE8B12BDF}"/>
                </a:ext>
              </a:extLst>
            </p:cNvPr>
            <p:cNvSpPr txBox="1"/>
            <p:nvPr/>
          </p:nvSpPr>
          <p:spPr>
            <a:xfrm>
              <a:off x="3347325" y="2813208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F39225CE-A481-4B1E-91A4-7BBC95E14D47}"/>
                </a:ext>
              </a:extLst>
            </p:cNvPr>
            <p:cNvSpPr txBox="1"/>
            <p:nvPr/>
          </p:nvSpPr>
          <p:spPr>
            <a:xfrm>
              <a:off x="4180267" y="4008743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H</a:t>
              </a: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6EA29B3A-425E-439F-A6D2-043D87F88FA6}"/>
                </a:ext>
              </a:extLst>
            </p:cNvPr>
            <p:cNvSpPr txBox="1"/>
            <p:nvPr/>
          </p:nvSpPr>
          <p:spPr>
            <a:xfrm>
              <a:off x="1217550" y="3244334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33EA1BC6-BEA2-4D15-BBCD-2642F27AFA01}"/>
                </a:ext>
              </a:extLst>
            </p:cNvPr>
            <p:cNvSpPr txBox="1"/>
            <p:nvPr/>
          </p:nvSpPr>
          <p:spPr>
            <a:xfrm>
              <a:off x="1158158" y="4327247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2AE7FBA-9E61-41CB-AA31-3EC28DDEF969}"/>
                </a:ext>
              </a:extLst>
            </p:cNvPr>
            <p:cNvSpPr txBox="1"/>
            <p:nvPr/>
          </p:nvSpPr>
          <p:spPr>
            <a:xfrm>
              <a:off x="2171210" y="3260818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51ECEB19-086A-434F-B89E-D459FC52EBC7}"/>
                </a:ext>
              </a:extLst>
            </p:cNvPr>
            <p:cNvSpPr txBox="1"/>
            <p:nvPr/>
          </p:nvSpPr>
          <p:spPr>
            <a:xfrm>
              <a:off x="1662792" y="4093580"/>
              <a:ext cx="22187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86D6E0A4-337D-4855-8C82-D5BE1EF14AFC}"/>
                </a:ext>
              </a:extLst>
            </p:cNvPr>
            <p:cNvSpPr txBox="1"/>
            <p:nvPr/>
          </p:nvSpPr>
          <p:spPr>
            <a:xfrm>
              <a:off x="3332528" y="3772130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CE96AEA9-F6F3-4381-8B58-C6DA7799C660}"/>
                </a:ext>
              </a:extLst>
            </p:cNvPr>
            <p:cNvSpPr txBox="1"/>
            <p:nvPr/>
          </p:nvSpPr>
          <p:spPr>
            <a:xfrm>
              <a:off x="1637127" y="3624152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57F41C9F-ABD9-4BC6-AB45-2C4E9CD96D87}"/>
                </a:ext>
              </a:extLst>
            </p:cNvPr>
            <p:cNvSpPr txBox="1"/>
            <p:nvPr/>
          </p:nvSpPr>
          <p:spPr>
            <a:xfrm>
              <a:off x="2164151" y="4509505"/>
              <a:ext cx="22187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2014A34F-ABFB-4A9A-9927-99D0CD65F0BF}"/>
                </a:ext>
              </a:extLst>
            </p:cNvPr>
            <p:cNvSpPr txBox="1"/>
            <p:nvPr/>
          </p:nvSpPr>
          <p:spPr>
            <a:xfrm>
              <a:off x="2607716" y="4324839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711E9D9C-924E-4CB0-AF14-FE2429A6B0DC}"/>
                </a:ext>
              </a:extLst>
            </p:cNvPr>
            <p:cNvSpPr txBox="1"/>
            <p:nvPr/>
          </p:nvSpPr>
          <p:spPr>
            <a:xfrm>
              <a:off x="2944904" y="4664758"/>
              <a:ext cx="22187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73" name="TextBox 372">
              <a:extLst>
                <a:ext uri="{FF2B5EF4-FFF2-40B4-BE49-F238E27FC236}">
                  <a16:creationId xmlns:a16="http://schemas.microsoft.com/office/drawing/2014/main" id="{5ACC297B-6974-4535-BBE9-F92E3396D650}"/>
                </a:ext>
              </a:extLst>
            </p:cNvPr>
            <p:cNvSpPr txBox="1"/>
            <p:nvPr/>
          </p:nvSpPr>
          <p:spPr>
            <a:xfrm>
              <a:off x="2717043" y="3205026"/>
              <a:ext cx="22187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E22584EF-4B0C-406B-A4F7-DBBA08831C82}"/>
                </a:ext>
              </a:extLst>
            </p:cNvPr>
            <p:cNvSpPr txBox="1"/>
            <p:nvPr/>
          </p:nvSpPr>
          <p:spPr>
            <a:xfrm>
              <a:off x="2517425" y="2729663"/>
              <a:ext cx="598449" cy="466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13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D319CCFA-C0F8-4C41-AF88-6109329E2D0E}"/>
                </a:ext>
              </a:extLst>
            </p:cNvPr>
            <p:cNvSpPr txBox="1"/>
            <p:nvPr/>
          </p:nvSpPr>
          <p:spPr>
            <a:xfrm>
              <a:off x="2919029" y="4023316"/>
              <a:ext cx="22187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5345AEF6-AAB6-4DC6-9F1E-E8486A116EBF}"/>
                </a:ext>
              </a:extLst>
            </p:cNvPr>
            <p:cNvSpPr txBox="1"/>
            <p:nvPr/>
          </p:nvSpPr>
          <p:spPr>
            <a:xfrm>
              <a:off x="3695025" y="4100388"/>
              <a:ext cx="221878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B0CD81BC-4872-4642-B21F-53EEE079075E}"/>
                </a:ext>
              </a:extLst>
            </p:cNvPr>
            <p:cNvSpPr txBox="1"/>
            <p:nvPr/>
          </p:nvSpPr>
          <p:spPr>
            <a:xfrm>
              <a:off x="3834667" y="3352772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41" name="Circle: Hollow 340">
              <a:extLst>
                <a:ext uri="{FF2B5EF4-FFF2-40B4-BE49-F238E27FC236}">
                  <a16:creationId xmlns:a16="http://schemas.microsoft.com/office/drawing/2014/main" id="{6E86342C-1A22-4A29-B37A-9107F2AE1A99}"/>
                </a:ext>
              </a:extLst>
            </p:cNvPr>
            <p:cNvSpPr/>
            <p:nvPr/>
          </p:nvSpPr>
          <p:spPr>
            <a:xfrm>
              <a:off x="2389095" y="3909731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382" name="Circle: Hollow 381">
            <a:extLst>
              <a:ext uri="{FF2B5EF4-FFF2-40B4-BE49-F238E27FC236}">
                <a16:creationId xmlns:a16="http://schemas.microsoft.com/office/drawing/2014/main" id="{7112D60D-38FB-47C9-BFA6-3A88DBAF2B8B}"/>
              </a:ext>
            </a:extLst>
          </p:cNvPr>
          <p:cNvSpPr/>
          <p:nvPr/>
        </p:nvSpPr>
        <p:spPr>
          <a:xfrm>
            <a:off x="5330020" y="3742964"/>
            <a:ext cx="103094" cy="94130"/>
          </a:xfrm>
          <a:prstGeom prst="donu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AA53E510-6A81-444E-8537-9FB860FCB7B1}"/>
              </a:ext>
            </a:extLst>
          </p:cNvPr>
          <p:cNvCxnSpPr>
            <a:cxnSpLocks/>
            <a:stCxn id="382" idx="2"/>
            <a:endCxn id="381" idx="5"/>
          </p:cNvCxnSpPr>
          <p:nvPr/>
        </p:nvCxnSpPr>
        <p:spPr>
          <a:xfrm flipH="1" flipV="1">
            <a:off x="3674252" y="3645095"/>
            <a:ext cx="1655768" cy="144934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DFB87A56-79F6-498A-8424-B844C62BB7C7}"/>
              </a:ext>
            </a:extLst>
          </p:cNvPr>
          <p:cNvCxnSpPr>
            <a:cxnSpLocks/>
            <a:stCxn id="386" idx="2"/>
            <a:endCxn id="382" idx="3"/>
          </p:cNvCxnSpPr>
          <p:nvPr/>
        </p:nvCxnSpPr>
        <p:spPr>
          <a:xfrm flipV="1">
            <a:off x="4250234" y="3823309"/>
            <a:ext cx="1094884" cy="75028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8B3AE224-5C31-40D7-90DD-B30F37B07C7B}"/>
              </a:ext>
            </a:extLst>
          </p:cNvPr>
          <p:cNvCxnSpPr>
            <a:cxnSpLocks/>
            <a:stCxn id="384" idx="0"/>
            <a:endCxn id="382" idx="6"/>
          </p:cNvCxnSpPr>
          <p:nvPr/>
        </p:nvCxnSpPr>
        <p:spPr>
          <a:xfrm flipH="1" flipV="1">
            <a:off x="5433114" y="3790029"/>
            <a:ext cx="49177" cy="1741663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A0462EDC-4EB2-4F57-B48F-92CD179ED52F}"/>
              </a:ext>
            </a:extLst>
          </p:cNvPr>
          <p:cNvCxnSpPr>
            <a:cxnSpLocks/>
            <a:stCxn id="385" idx="4"/>
            <a:endCxn id="386" idx="7"/>
          </p:cNvCxnSpPr>
          <p:nvPr/>
        </p:nvCxnSpPr>
        <p:spPr>
          <a:xfrm flipH="1" flipV="1">
            <a:off x="4338230" y="4540309"/>
            <a:ext cx="306810" cy="110888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E2E334E9-4172-4566-A3A3-F2DD817153AA}"/>
              </a:ext>
            </a:extLst>
          </p:cNvPr>
          <p:cNvCxnSpPr>
            <a:cxnSpLocks/>
            <a:stCxn id="380" idx="5"/>
            <a:endCxn id="385" idx="3"/>
          </p:cNvCxnSpPr>
          <p:nvPr/>
        </p:nvCxnSpPr>
        <p:spPr>
          <a:xfrm>
            <a:off x="3571158" y="5477905"/>
            <a:ext cx="1037433" cy="157506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A9713FB9-1478-48CF-8D03-E885A90A16B1}"/>
              </a:ext>
            </a:extLst>
          </p:cNvPr>
          <p:cNvCxnSpPr>
            <a:cxnSpLocks/>
            <a:stCxn id="386" idx="5"/>
            <a:endCxn id="384" idx="1"/>
          </p:cNvCxnSpPr>
          <p:nvPr/>
        </p:nvCxnSpPr>
        <p:spPr>
          <a:xfrm>
            <a:off x="4338230" y="4606869"/>
            <a:ext cx="1107612" cy="938608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D9E9A882-7E31-47B3-9454-B21ED1E08D69}"/>
              </a:ext>
            </a:extLst>
          </p:cNvPr>
          <p:cNvCxnSpPr>
            <a:cxnSpLocks/>
            <a:stCxn id="385" idx="4"/>
            <a:endCxn id="384" idx="2"/>
          </p:cNvCxnSpPr>
          <p:nvPr/>
        </p:nvCxnSpPr>
        <p:spPr>
          <a:xfrm flipV="1">
            <a:off x="4645040" y="5578757"/>
            <a:ext cx="785704" cy="70439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4A8F6ACE-AEAC-4FEA-A5EF-026B48799DBD}"/>
              </a:ext>
            </a:extLst>
          </p:cNvPr>
          <p:cNvCxnSpPr>
            <a:cxnSpLocks/>
            <a:stCxn id="383" idx="4"/>
            <a:endCxn id="382" idx="6"/>
          </p:cNvCxnSpPr>
          <p:nvPr/>
        </p:nvCxnSpPr>
        <p:spPr>
          <a:xfrm flipH="1" flipV="1">
            <a:off x="5433114" y="3790029"/>
            <a:ext cx="718325" cy="1005437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FD842A27-DA7A-4AB5-99F7-CF34531BC569}"/>
              </a:ext>
            </a:extLst>
          </p:cNvPr>
          <p:cNvCxnSpPr>
            <a:cxnSpLocks/>
            <a:stCxn id="383" idx="4"/>
            <a:endCxn id="384" idx="6"/>
          </p:cNvCxnSpPr>
          <p:nvPr/>
        </p:nvCxnSpPr>
        <p:spPr>
          <a:xfrm flipH="1">
            <a:off x="5533838" y="4795466"/>
            <a:ext cx="617601" cy="78329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5" name="TextBox 404">
            <a:extLst>
              <a:ext uri="{FF2B5EF4-FFF2-40B4-BE49-F238E27FC236}">
                <a16:creationId xmlns:a16="http://schemas.microsoft.com/office/drawing/2014/main" id="{1F4CA290-E6DF-4200-B5F6-7AEC803AB0CE}"/>
              </a:ext>
            </a:extLst>
          </p:cNvPr>
          <p:cNvSpPr txBox="1"/>
          <p:nvPr/>
        </p:nvSpPr>
        <p:spPr>
          <a:xfrm>
            <a:off x="5260413" y="5640790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F2E28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148B4F8F-3A0A-4ECB-9737-301DC44ED856}"/>
              </a:ext>
            </a:extLst>
          </p:cNvPr>
          <p:cNvSpPr txBox="1"/>
          <p:nvPr/>
        </p:nvSpPr>
        <p:spPr>
          <a:xfrm>
            <a:off x="4521060" y="5644906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F2E28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1550A965-F6BE-433E-A07A-0A3587E87719}"/>
              </a:ext>
            </a:extLst>
          </p:cNvPr>
          <p:cNvSpPr txBox="1"/>
          <p:nvPr/>
        </p:nvSpPr>
        <p:spPr>
          <a:xfrm>
            <a:off x="5208464" y="3430001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F2E28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</a:t>
            </a:r>
          </a:p>
        </p:txBody>
      </p:sp>
      <p:sp>
        <p:nvSpPr>
          <p:cNvPr id="408" name="TextBox 407" hidden="1">
            <a:extLst>
              <a:ext uri="{FF2B5EF4-FFF2-40B4-BE49-F238E27FC236}">
                <a16:creationId xmlns:a16="http://schemas.microsoft.com/office/drawing/2014/main" id="{45DABB2C-6171-4F58-A888-C6C78BE0C913}"/>
              </a:ext>
            </a:extLst>
          </p:cNvPr>
          <p:cNvSpPr txBox="1"/>
          <p:nvPr/>
        </p:nvSpPr>
        <p:spPr>
          <a:xfrm>
            <a:off x="3932248" y="4287506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F2E28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95D1F7D3-AD64-4D9C-86B7-7F69D095ADD3}"/>
              </a:ext>
            </a:extLst>
          </p:cNvPr>
          <p:cNvSpPr txBox="1"/>
          <p:nvPr/>
        </p:nvSpPr>
        <p:spPr>
          <a:xfrm>
            <a:off x="4032349" y="3877611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0FD2E7CC-9C18-4ED7-9D0C-FCC9D962BC71}"/>
              </a:ext>
            </a:extLst>
          </p:cNvPr>
          <p:cNvSpPr txBox="1"/>
          <p:nvPr/>
        </p:nvSpPr>
        <p:spPr>
          <a:xfrm>
            <a:off x="3617362" y="4810202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sp>
        <p:nvSpPr>
          <p:cNvPr id="413" name="TextBox 412">
            <a:extLst>
              <a:ext uri="{FF2B5EF4-FFF2-40B4-BE49-F238E27FC236}">
                <a16:creationId xmlns:a16="http://schemas.microsoft.com/office/drawing/2014/main" id="{A62BB39E-41B6-43CA-9875-8AED326847BE}"/>
              </a:ext>
            </a:extLst>
          </p:cNvPr>
          <p:cNvSpPr txBox="1"/>
          <p:nvPr/>
        </p:nvSpPr>
        <p:spPr>
          <a:xfrm>
            <a:off x="5193667" y="4388923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</a:t>
            </a:r>
          </a:p>
        </p:txBody>
      </p: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D5A67FD2-6C70-40CE-AEEE-B3D7E0D9655B}"/>
              </a:ext>
            </a:extLst>
          </p:cNvPr>
          <p:cNvCxnSpPr>
            <a:cxnSpLocks/>
            <a:stCxn id="379" idx="4"/>
            <a:endCxn id="380" idx="4"/>
          </p:cNvCxnSpPr>
          <p:nvPr/>
        </p:nvCxnSpPr>
        <p:spPr>
          <a:xfrm>
            <a:off x="3130236" y="4668838"/>
            <a:ext cx="404473" cy="822852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7A6EB4BF-D3CB-48FC-A737-AB1ED62834E1}"/>
              </a:ext>
            </a:extLst>
          </p:cNvPr>
          <p:cNvCxnSpPr>
            <a:cxnSpLocks/>
            <a:stCxn id="380" idx="0"/>
            <a:endCxn id="386" idx="2"/>
          </p:cNvCxnSpPr>
          <p:nvPr/>
        </p:nvCxnSpPr>
        <p:spPr>
          <a:xfrm flipV="1">
            <a:off x="3534709" y="4573589"/>
            <a:ext cx="715525" cy="82397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CA57C9C0-3544-4FC7-A5E6-BA8593D8EC11}"/>
              </a:ext>
            </a:extLst>
          </p:cNvPr>
          <p:cNvGrpSpPr/>
          <p:nvPr/>
        </p:nvGrpSpPr>
        <p:grpSpPr>
          <a:xfrm>
            <a:off x="2785328" y="3275763"/>
            <a:ext cx="1635237" cy="2568513"/>
            <a:chOff x="676170" y="2937733"/>
            <a:chExt cx="1635237" cy="2568513"/>
          </a:xfrm>
        </p:grpSpPr>
        <p:sp>
          <p:nvSpPr>
            <p:cNvPr id="379" name="Circle: Hollow 378">
              <a:extLst>
                <a:ext uri="{FF2B5EF4-FFF2-40B4-BE49-F238E27FC236}">
                  <a16:creationId xmlns:a16="http://schemas.microsoft.com/office/drawing/2014/main" id="{110890C5-3BA4-4569-AC5C-66D8448F5818}"/>
                </a:ext>
              </a:extLst>
            </p:cNvPr>
            <p:cNvSpPr/>
            <p:nvPr/>
          </p:nvSpPr>
          <p:spPr>
            <a:xfrm>
              <a:off x="969531" y="4236678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0" name="Circle: Hollow 379">
              <a:extLst>
                <a:ext uri="{FF2B5EF4-FFF2-40B4-BE49-F238E27FC236}">
                  <a16:creationId xmlns:a16="http://schemas.microsoft.com/office/drawing/2014/main" id="{32BB97EC-D317-4534-AE20-09C78A42F5E1}"/>
                </a:ext>
              </a:extLst>
            </p:cNvPr>
            <p:cNvSpPr/>
            <p:nvPr/>
          </p:nvSpPr>
          <p:spPr>
            <a:xfrm>
              <a:off x="1374004" y="5059530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381" name="Circle: Hollow 380">
              <a:extLst>
                <a:ext uri="{FF2B5EF4-FFF2-40B4-BE49-F238E27FC236}">
                  <a16:creationId xmlns:a16="http://schemas.microsoft.com/office/drawing/2014/main" id="{7CAF258C-F87D-4BC8-AF48-6DC4FCD4A617}"/>
                </a:ext>
              </a:extLst>
            </p:cNvPr>
            <p:cNvSpPr/>
            <p:nvPr/>
          </p:nvSpPr>
          <p:spPr>
            <a:xfrm>
              <a:off x="1477098" y="3226720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513B054-AB01-449D-8EC0-311402B22C2C}"/>
                </a:ext>
              </a:extLst>
            </p:cNvPr>
            <p:cNvCxnSpPr>
              <a:cxnSpLocks/>
              <a:stCxn id="379" idx="0"/>
              <a:endCxn id="381" idx="3"/>
            </p:cNvCxnSpPr>
            <p:nvPr/>
          </p:nvCxnSpPr>
          <p:spPr>
            <a:xfrm flipV="1">
              <a:off x="1021078" y="3307065"/>
              <a:ext cx="471118" cy="929613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AB195430-14BD-43F5-A298-9D3CFD8DEB39}"/>
                </a:ext>
              </a:extLst>
            </p:cNvPr>
            <p:cNvCxnSpPr>
              <a:cxnSpLocks/>
              <a:stCxn id="379" idx="6"/>
              <a:endCxn id="386" idx="2"/>
            </p:cNvCxnSpPr>
            <p:nvPr/>
          </p:nvCxnSpPr>
          <p:spPr>
            <a:xfrm flipV="1">
              <a:off x="1072625" y="4235559"/>
              <a:ext cx="1068451" cy="48184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1D69CC5-12AD-498E-9225-9F98544276B1}"/>
                </a:ext>
              </a:extLst>
            </p:cNvPr>
            <p:cNvCxnSpPr>
              <a:cxnSpLocks/>
              <a:stCxn id="386" idx="7"/>
              <a:endCxn id="381" idx="5"/>
            </p:cNvCxnSpPr>
            <p:nvPr/>
          </p:nvCxnSpPr>
          <p:spPr>
            <a:xfrm flipH="1" flipV="1">
              <a:off x="1565094" y="3307065"/>
              <a:ext cx="663978" cy="895214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96EFBCA9-6A89-4662-A470-28F450711679}"/>
                </a:ext>
              </a:extLst>
            </p:cNvPr>
            <p:cNvSpPr txBox="1"/>
            <p:nvPr/>
          </p:nvSpPr>
          <p:spPr>
            <a:xfrm>
              <a:off x="1253511" y="2937733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BFD1F440-B5E5-489D-9ECA-9458FED2498F}"/>
                </a:ext>
              </a:extLst>
            </p:cNvPr>
            <p:cNvSpPr txBox="1"/>
            <p:nvPr/>
          </p:nvSpPr>
          <p:spPr>
            <a:xfrm>
              <a:off x="676170" y="4118590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403" name="TextBox 402">
              <a:extLst>
                <a:ext uri="{FF2B5EF4-FFF2-40B4-BE49-F238E27FC236}">
                  <a16:creationId xmlns:a16="http://schemas.microsoft.com/office/drawing/2014/main" id="{AC1CA717-EA37-49CF-9192-F9E2073DD6CB}"/>
                </a:ext>
              </a:extLst>
            </p:cNvPr>
            <p:cNvSpPr txBox="1"/>
            <p:nvPr/>
          </p:nvSpPr>
          <p:spPr>
            <a:xfrm>
              <a:off x="1150948" y="5136914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EA043A89-F503-4118-80EE-4C1FE0B3BF2C}"/>
                </a:ext>
              </a:extLst>
            </p:cNvPr>
            <p:cNvSpPr txBox="1"/>
            <p:nvPr/>
          </p:nvSpPr>
          <p:spPr>
            <a:xfrm>
              <a:off x="2089529" y="3816201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DF2E28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8618BE13-82E5-45CE-8972-43ED208D9AB4}"/>
                </a:ext>
              </a:extLst>
            </p:cNvPr>
            <p:cNvSpPr txBox="1"/>
            <p:nvPr/>
          </p:nvSpPr>
          <p:spPr>
            <a:xfrm>
              <a:off x="969531" y="3523097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7192A30F-9C6B-4182-9255-913FDEF66E90}"/>
                </a:ext>
              </a:extLst>
            </p:cNvPr>
            <p:cNvSpPr txBox="1"/>
            <p:nvPr/>
          </p:nvSpPr>
          <p:spPr>
            <a:xfrm>
              <a:off x="910139" y="4606010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414" name="TextBox 413">
              <a:extLst>
                <a:ext uri="{FF2B5EF4-FFF2-40B4-BE49-F238E27FC236}">
                  <a16:creationId xmlns:a16="http://schemas.microsoft.com/office/drawing/2014/main" id="{12742200-14D0-43AC-8D62-7BFBF5D01B9D}"/>
                </a:ext>
              </a:extLst>
            </p:cNvPr>
            <p:cNvSpPr txBox="1"/>
            <p:nvPr/>
          </p:nvSpPr>
          <p:spPr>
            <a:xfrm>
              <a:off x="1389108" y="3902915"/>
              <a:ext cx="221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86" name="Circle: Hollow 385">
              <a:extLst>
                <a:ext uri="{FF2B5EF4-FFF2-40B4-BE49-F238E27FC236}">
                  <a16:creationId xmlns:a16="http://schemas.microsoft.com/office/drawing/2014/main" id="{6C5E41CE-AD6F-4BE6-82B5-D196A859C752}"/>
                </a:ext>
              </a:extLst>
            </p:cNvPr>
            <p:cNvSpPr/>
            <p:nvPr/>
          </p:nvSpPr>
          <p:spPr>
            <a:xfrm>
              <a:off x="2141076" y="4188494"/>
              <a:ext cx="103094" cy="94130"/>
            </a:xfrm>
            <a:prstGeom prst="donut">
              <a:avLst/>
            </a:prstGeom>
            <a:solidFill>
              <a:srgbClr val="92D05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415" name="TextBox 414">
            <a:extLst>
              <a:ext uri="{FF2B5EF4-FFF2-40B4-BE49-F238E27FC236}">
                <a16:creationId xmlns:a16="http://schemas.microsoft.com/office/drawing/2014/main" id="{E4049736-8E8C-497E-9A7A-0478693C953D}"/>
              </a:ext>
            </a:extLst>
          </p:cNvPr>
          <p:cNvSpPr txBox="1"/>
          <p:nvPr/>
        </p:nvSpPr>
        <p:spPr>
          <a:xfrm>
            <a:off x="3993677" y="5246174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5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B18D521C-2225-4F22-BA64-63E4553D8657}"/>
              </a:ext>
            </a:extLst>
          </p:cNvPr>
          <p:cNvSpPr txBox="1"/>
          <p:nvPr/>
        </p:nvSpPr>
        <p:spPr>
          <a:xfrm>
            <a:off x="4468855" y="4941632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4DD490D8-A852-41AA-A73B-745EE13A8F06}"/>
              </a:ext>
            </a:extLst>
          </p:cNvPr>
          <p:cNvSpPr txBox="1"/>
          <p:nvPr/>
        </p:nvSpPr>
        <p:spPr>
          <a:xfrm>
            <a:off x="4817542" y="5307024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58530B2A-ED4F-4FE1-A9E3-A1534123BE89}"/>
              </a:ext>
            </a:extLst>
          </p:cNvPr>
          <p:cNvSpPr txBox="1"/>
          <p:nvPr/>
        </p:nvSpPr>
        <p:spPr>
          <a:xfrm>
            <a:off x="4647611" y="3893973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37F0E233-9C1D-44B5-861B-BBBAD8D78F2B}"/>
              </a:ext>
            </a:extLst>
          </p:cNvPr>
          <p:cNvSpPr txBox="1"/>
          <p:nvPr/>
        </p:nvSpPr>
        <p:spPr>
          <a:xfrm>
            <a:off x="4378564" y="3370507"/>
            <a:ext cx="48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13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FCFE1354-2658-4C90-9F04-7F87D3F5F297}"/>
              </a:ext>
            </a:extLst>
          </p:cNvPr>
          <p:cNvSpPr txBox="1"/>
          <p:nvPr/>
        </p:nvSpPr>
        <p:spPr>
          <a:xfrm>
            <a:off x="4706603" y="4691705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61143035-0313-4B9F-A6C5-444F8A238EAB}"/>
              </a:ext>
            </a:extLst>
          </p:cNvPr>
          <p:cNvSpPr txBox="1"/>
          <p:nvPr/>
        </p:nvSpPr>
        <p:spPr>
          <a:xfrm>
            <a:off x="5654107" y="4754111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5EDEA172-1EBC-4A04-A6E7-19F428476595}"/>
              </a:ext>
            </a:extLst>
          </p:cNvPr>
          <p:cNvSpPr txBox="1"/>
          <p:nvPr/>
        </p:nvSpPr>
        <p:spPr>
          <a:xfrm>
            <a:off x="5695806" y="3969565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3</a:t>
            </a:r>
          </a:p>
        </p:txBody>
      </p:sp>
      <p:sp>
        <p:nvSpPr>
          <p:cNvPr id="428" name="Rectangle 427">
            <a:extLst>
              <a:ext uri="{FF2B5EF4-FFF2-40B4-BE49-F238E27FC236}">
                <a16:creationId xmlns:a16="http://schemas.microsoft.com/office/drawing/2014/main" id="{DA07992E-6082-433A-BF58-85F1B975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6232" y="2302941"/>
            <a:ext cx="602407" cy="602408"/>
          </a:xfrm>
          <a:prstGeom prst="rect">
            <a:avLst/>
          </a:prstGeom>
          <a:solidFill>
            <a:srgbClr val="F4B183">
              <a:alpha val="6509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0" name="Rectangle 429">
            <a:extLst>
              <a:ext uri="{FF2B5EF4-FFF2-40B4-BE49-F238E27FC236}">
                <a16:creationId xmlns:a16="http://schemas.microsoft.com/office/drawing/2014/main" id="{251DEA53-6109-406C-8049-D348603EA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4783" y="2905349"/>
            <a:ext cx="602407" cy="602408"/>
          </a:xfrm>
          <a:prstGeom prst="rect">
            <a:avLst/>
          </a:prstGeom>
          <a:solidFill>
            <a:srgbClr val="F4B183">
              <a:alpha val="6509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0F663563-19CC-4327-9D13-B7DDC1FCB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83290" y="3514537"/>
            <a:ext cx="602407" cy="602408"/>
          </a:xfrm>
          <a:prstGeom prst="rect">
            <a:avLst/>
          </a:prstGeom>
          <a:solidFill>
            <a:srgbClr val="F4B183">
              <a:alpha val="6509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40C6233B-344B-407B-9E2B-04CEDC189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0663" y="4735747"/>
            <a:ext cx="602407" cy="602408"/>
          </a:xfrm>
          <a:prstGeom prst="rect">
            <a:avLst/>
          </a:prstGeom>
          <a:solidFill>
            <a:srgbClr val="F4B183">
              <a:alpha val="6509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99F89DE5-EF69-40ED-BC6C-F08CC46E0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4168" y="5324435"/>
            <a:ext cx="602407" cy="602408"/>
          </a:xfrm>
          <a:prstGeom prst="rect">
            <a:avLst/>
          </a:prstGeom>
          <a:solidFill>
            <a:srgbClr val="F4B183">
              <a:alpha val="6509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8E83FE4E-AC82-414C-83A7-7DC55B3B7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695" y="4129360"/>
            <a:ext cx="602407" cy="602408"/>
          </a:xfrm>
          <a:prstGeom prst="rect">
            <a:avLst/>
          </a:prstGeom>
          <a:solidFill>
            <a:srgbClr val="F4B183">
              <a:alpha val="6509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E1274C44-E6BD-455E-A00B-5C399513E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293" y="1691458"/>
            <a:ext cx="602407" cy="602408"/>
          </a:xfrm>
          <a:prstGeom prst="rect">
            <a:avLst/>
          </a:prstGeom>
          <a:solidFill>
            <a:srgbClr val="F4B183">
              <a:alpha val="6509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41FDA732-8A52-4BD1-9D4B-A47084BA0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3491" y="5834409"/>
            <a:ext cx="602407" cy="602408"/>
          </a:xfrm>
          <a:prstGeom prst="rect">
            <a:avLst/>
          </a:prstGeom>
          <a:solidFill>
            <a:srgbClr val="F4B183">
              <a:alpha val="65098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3" name="Circle: Hollow 382">
            <a:extLst>
              <a:ext uri="{FF2B5EF4-FFF2-40B4-BE49-F238E27FC236}">
                <a16:creationId xmlns:a16="http://schemas.microsoft.com/office/drawing/2014/main" id="{96A596A3-44DF-44BB-A724-D808BD8EDB1B}"/>
              </a:ext>
            </a:extLst>
          </p:cNvPr>
          <p:cNvSpPr/>
          <p:nvPr/>
        </p:nvSpPr>
        <p:spPr>
          <a:xfrm>
            <a:off x="6099892" y="4701336"/>
            <a:ext cx="103094" cy="94130"/>
          </a:xfrm>
          <a:prstGeom prst="donu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4" name="Circle: Hollow 383">
            <a:extLst>
              <a:ext uri="{FF2B5EF4-FFF2-40B4-BE49-F238E27FC236}">
                <a16:creationId xmlns:a16="http://schemas.microsoft.com/office/drawing/2014/main" id="{28CFD966-BA2B-41D8-B504-9473DA1CB18C}"/>
              </a:ext>
            </a:extLst>
          </p:cNvPr>
          <p:cNvSpPr/>
          <p:nvPr/>
        </p:nvSpPr>
        <p:spPr>
          <a:xfrm>
            <a:off x="5430744" y="5531692"/>
            <a:ext cx="103094" cy="94130"/>
          </a:xfrm>
          <a:prstGeom prst="donu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5" name="Circle: Hollow 384">
            <a:extLst>
              <a:ext uri="{FF2B5EF4-FFF2-40B4-BE49-F238E27FC236}">
                <a16:creationId xmlns:a16="http://schemas.microsoft.com/office/drawing/2014/main" id="{4B31C1ED-BA1B-455D-8D98-632208A6C0DE}"/>
              </a:ext>
            </a:extLst>
          </p:cNvPr>
          <p:cNvSpPr/>
          <p:nvPr/>
        </p:nvSpPr>
        <p:spPr>
          <a:xfrm>
            <a:off x="4593493" y="5555066"/>
            <a:ext cx="103094" cy="94130"/>
          </a:xfrm>
          <a:prstGeom prst="donu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:a16="http://schemas.microsoft.com/office/drawing/2014/main" id="{4EDE06F3-181B-40AB-B4A7-2738B95C8F64}"/>
              </a:ext>
            </a:extLst>
          </p:cNvPr>
          <p:cNvSpPr txBox="1"/>
          <p:nvPr/>
        </p:nvSpPr>
        <p:spPr>
          <a:xfrm>
            <a:off x="6016372" y="4282247"/>
            <a:ext cx="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F2E28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</a:t>
            </a:r>
          </a:p>
        </p:txBody>
      </p:sp>
      <p:sp>
        <p:nvSpPr>
          <p:cNvPr id="378" name="Title 1">
            <a:extLst>
              <a:ext uri="{FF2B5EF4-FFF2-40B4-BE49-F238E27FC236}">
                <a16:creationId xmlns:a16="http://schemas.microsoft.com/office/drawing/2014/main" id="{32AF1711-82F5-4452-B695-2BC25CD7185D}"/>
              </a:ext>
            </a:extLst>
          </p:cNvPr>
          <p:cNvSpPr txBox="1">
            <a:spLocks/>
          </p:cNvSpPr>
          <p:nvPr/>
        </p:nvSpPr>
        <p:spPr>
          <a:xfrm>
            <a:off x="838200" y="236555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00A9B0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Dijkstra’s Algorithm</a:t>
            </a:r>
          </a:p>
        </p:txBody>
      </p:sp>
      <p:sp>
        <p:nvSpPr>
          <p:cNvPr id="425" name="Footer Placeholder 6">
            <a:extLst>
              <a:ext uri="{FF2B5EF4-FFF2-40B4-BE49-F238E27FC236}">
                <a16:creationId xmlns:a16="http://schemas.microsoft.com/office/drawing/2014/main" id="{F50EABBC-9675-42C9-84C2-8C72B0A37CAA}"/>
              </a:ext>
            </a:extLst>
          </p:cNvPr>
          <p:cNvSpPr txBox="1">
            <a:spLocks/>
          </p:cNvSpPr>
          <p:nvPr/>
        </p:nvSpPr>
        <p:spPr>
          <a:xfrm>
            <a:off x="8751257" y="6582597"/>
            <a:ext cx="3476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2"/>
              </a:rPr>
              <a:t>https://www.youtube.com/user/barngrader/featured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648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53" presetClass="entr" presetSubtype="16" repeatCount="3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33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0" presetID="53" presetClass="entr" presetSubtype="16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C33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5" presetID="53" presetClass="entr" presetSubtype="16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0" presetID="53" presetClass="entr" presetSubtype="16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5" presetID="53" presetClass="entr" presetSubtype="16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0" presetID="53" presetClass="entr" presetSubtype="16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  <p:bldP spid="264" grpId="0"/>
      <p:bldP spid="265" grpId="0"/>
      <p:bldP spid="266" grpId="0"/>
      <p:bldP spid="267" grpId="0"/>
      <p:bldP spid="268" grpId="0"/>
      <p:bldP spid="269" grpId="0"/>
      <p:bldP spid="270" grpId="0"/>
      <p:bldP spid="271" grpId="0"/>
      <p:bldP spid="272" grpId="0"/>
      <p:bldP spid="273" grpId="0"/>
      <p:bldP spid="274" grpId="0"/>
      <p:bldP spid="275" grpId="0"/>
      <p:bldP spid="276" grpId="0"/>
      <p:bldP spid="277" grpId="0"/>
      <p:bldP spid="278" grpId="0"/>
      <p:bldP spid="279" grpId="0"/>
      <p:bldP spid="280" grpId="0"/>
      <p:bldP spid="281" grpId="0"/>
      <p:bldP spid="282" grpId="0"/>
      <p:bldP spid="283" grpId="0"/>
      <p:bldP spid="284" grpId="0"/>
      <p:bldP spid="285" grpId="0"/>
      <p:bldP spid="286" grpId="0"/>
      <p:bldP spid="287" grpId="0"/>
      <p:bldP spid="288" grpId="0"/>
      <p:bldP spid="289" grpId="0"/>
      <p:bldP spid="290" grpId="0"/>
      <p:bldP spid="291" grpId="0"/>
      <p:bldP spid="292" grpId="0"/>
      <p:bldP spid="293" grpId="0"/>
      <p:bldP spid="294" grpId="0"/>
      <p:bldP spid="295" grpId="0"/>
      <p:bldP spid="296" grpId="0"/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04" grpId="0"/>
      <p:bldP spid="305" grpId="0"/>
      <p:bldP spid="306" grpId="0"/>
      <p:bldP spid="307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7" grpId="0"/>
      <p:bldP spid="318" grpId="0"/>
      <p:bldP spid="319" grpId="0"/>
      <p:bldP spid="320" grpId="0"/>
      <p:bldP spid="321" grpId="0"/>
      <p:bldP spid="322" grpId="0"/>
      <p:bldP spid="323" grpId="0"/>
      <p:bldP spid="324" grpId="0"/>
      <p:bldP spid="325" grpId="0"/>
      <p:bldP spid="326" grpId="0"/>
      <p:bldP spid="327" grpId="0"/>
      <p:bldP spid="328" grpId="0"/>
      <p:bldP spid="329" grpId="0"/>
      <p:bldP spid="330" grpId="0"/>
      <p:bldP spid="331" grpId="0"/>
      <p:bldP spid="332" grpId="0"/>
      <p:bldP spid="382" grpId="0" animBg="1"/>
      <p:bldP spid="405" grpId="0"/>
      <p:bldP spid="406" grpId="0"/>
      <p:bldP spid="407" grpId="0"/>
      <p:bldP spid="408" grpId="0"/>
      <p:bldP spid="411" grpId="0"/>
      <p:bldP spid="412" grpId="0"/>
      <p:bldP spid="413" grpId="0"/>
      <p:bldP spid="415" grpId="0"/>
      <p:bldP spid="416" grpId="0"/>
      <p:bldP spid="417" grpId="0"/>
      <p:bldP spid="418" grpId="0"/>
      <p:bldP spid="419" grpId="0"/>
      <p:bldP spid="420" grpId="0"/>
      <p:bldP spid="421" grpId="0"/>
      <p:bldP spid="422" grpId="0"/>
      <p:bldP spid="428" grpId="0" animBg="1"/>
      <p:bldP spid="430" grpId="0" animBg="1"/>
      <p:bldP spid="432" grpId="0" animBg="1"/>
      <p:bldP spid="435" grpId="0" animBg="1"/>
      <p:bldP spid="437" grpId="0" animBg="1"/>
      <p:bldP spid="439" grpId="0" animBg="1"/>
      <p:bldP spid="441" grpId="0" animBg="1"/>
      <p:bldP spid="443" grpId="0" animBg="1"/>
      <p:bldP spid="383" grpId="0" animBg="1"/>
      <p:bldP spid="384" grpId="0" animBg="1"/>
      <p:bldP spid="385" grpId="0" animBg="1"/>
      <p:bldP spid="4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F47F8-F345-4304-BC98-26FAC32C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R-Tree</a:t>
            </a:r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8699CAAE-57BC-42DC-B6AE-BC54B06EB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80" y="189362"/>
            <a:ext cx="5660826" cy="6475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2E1A5-91AF-4246-85B2-70E7303DBE3C}"/>
              </a:ext>
            </a:extLst>
          </p:cNvPr>
          <p:cNvSpPr txBox="1"/>
          <p:nvPr/>
        </p:nvSpPr>
        <p:spPr>
          <a:xfrm>
            <a:off x="6099398" y="1713756"/>
            <a:ext cx="5873826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65E00"/>
                </a:solidFill>
              </a:rPr>
              <a:t>This is a "data-driven" indexing method</a:t>
            </a:r>
          </a:p>
          <a:p>
            <a:endParaRPr lang="en-US"/>
          </a:p>
          <a:p>
            <a:endParaRPr lang="en-US"/>
          </a:p>
          <a:p>
            <a:pPr marL="285750" indent="-285750">
              <a:buClr>
                <a:srgbClr val="C65E00"/>
              </a:buClr>
              <a:buSzPct val="125000"/>
              <a:buFont typeface="Arial"/>
              <a:buChar char="•"/>
            </a:pPr>
            <a:r>
              <a:rPr lang="en-US" err="1"/>
              <a:t>PostGIS</a:t>
            </a:r>
            <a:r>
              <a:rPr lang="en-US"/>
              <a:t> uses "r-tree-over-</a:t>
            </a:r>
            <a:r>
              <a:rPr lang="en-US" err="1"/>
              <a:t>GiST</a:t>
            </a:r>
            <a:r>
              <a:rPr lang="en-US"/>
              <a:t>"</a:t>
            </a:r>
          </a:p>
          <a:p>
            <a:pPr marL="285750" indent="-285750">
              <a:buClr>
                <a:srgbClr val="C65E00"/>
              </a:buClr>
              <a:buSzPct val="125000"/>
              <a:buFont typeface="Arial"/>
              <a:buChar char="•"/>
            </a:pPr>
            <a:r>
              <a:rPr lang="en-US" err="1"/>
              <a:t>PostGIS</a:t>
            </a:r>
            <a:r>
              <a:rPr lang="en-US"/>
              <a:t> "intelligently" indexes when queried under certain circumstances</a:t>
            </a:r>
          </a:p>
          <a:p>
            <a:endParaRPr lang="en-US"/>
          </a:p>
          <a:p>
            <a:r>
              <a:rPr lang="en-US">
                <a:solidFill>
                  <a:srgbClr val="C65E00"/>
                </a:solidFill>
              </a:rPr>
              <a:t>Splits</a:t>
            </a:r>
          </a:p>
          <a:p>
            <a:endParaRPr lang="en-US"/>
          </a:p>
          <a:p>
            <a:pPr marL="285750" indent="-285750">
              <a:buClr>
                <a:srgbClr val="C65E00"/>
              </a:buClr>
              <a:buSzPct val="125000"/>
              <a:buFont typeface="Arial"/>
              <a:buChar char="•"/>
            </a:pPr>
            <a:r>
              <a:rPr lang="en-US"/>
              <a:t>Linear split (two objects of the furthest distance)</a:t>
            </a:r>
          </a:p>
          <a:p>
            <a:pPr marL="285750" indent="-285750">
              <a:buClr>
                <a:srgbClr val="C65E00"/>
              </a:buClr>
              <a:buSzPct val="125000"/>
              <a:buFont typeface="Arial"/>
              <a:buChar char="•"/>
            </a:pPr>
            <a:r>
              <a:rPr lang="en-US"/>
              <a:t>Quadratic split (maximize dead space)</a:t>
            </a:r>
          </a:p>
          <a:p>
            <a:pPr marL="285750" indent="-285750">
              <a:buClr>
                <a:srgbClr val="C65E00"/>
              </a:buClr>
              <a:buSzPct val="125000"/>
              <a:buFont typeface="Arial"/>
              <a:buChar char="•"/>
            </a:pPr>
            <a:r>
              <a:rPr lang="en-US"/>
              <a:t>Exponential split (exhaustive search)</a:t>
            </a:r>
          </a:p>
          <a:p>
            <a:pPr marL="285750" indent="-285750">
              <a:buClr>
                <a:srgbClr val="C65E00"/>
              </a:buClr>
              <a:buSzPct val="125000"/>
              <a:buFont typeface="Arial"/>
              <a:buChar char="•"/>
            </a:pPr>
            <a:r>
              <a:rPr lang="en-US"/>
              <a:t>R+</a:t>
            </a:r>
          </a:p>
          <a:p>
            <a:pPr marL="285750" indent="-285750">
              <a:buClr>
                <a:srgbClr val="C65E00"/>
              </a:buClr>
              <a:buSzPct val="125000"/>
              <a:buFont typeface="Arial"/>
              <a:buChar char="•"/>
            </a:pPr>
            <a:r>
              <a:rPr lang="en-US"/>
              <a:t>R*</a:t>
            </a:r>
          </a:p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EA1DE7-9C9A-4941-9824-7BAAFA7FD222}"/>
              </a:ext>
            </a:extLst>
          </p:cNvPr>
          <p:cNvSpPr/>
          <p:nvPr/>
        </p:nvSpPr>
        <p:spPr>
          <a:xfrm>
            <a:off x="1392052" y="959581"/>
            <a:ext cx="872169" cy="266242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C3D1EC-0A74-48A9-B30C-0E5EDF6B9BCD}"/>
              </a:ext>
            </a:extLst>
          </p:cNvPr>
          <p:cNvSpPr/>
          <p:nvPr/>
        </p:nvSpPr>
        <p:spPr>
          <a:xfrm>
            <a:off x="1010622" y="2503363"/>
            <a:ext cx="2919470" cy="325546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B633E-2F8B-4FE5-A919-536EA601E4D7}"/>
              </a:ext>
            </a:extLst>
          </p:cNvPr>
          <p:cNvSpPr/>
          <p:nvPr/>
        </p:nvSpPr>
        <p:spPr>
          <a:xfrm>
            <a:off x="588090" y="4496452"/>
            <a:ext cx="5084116" cy="2179211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E0AB0-D725-44A8-8FD2-52D65B470282}"/>
              </a:ext>
            </a:extLst>
          </p:cNvPr>
          <p:cNvSpPr/>
          <p:nvPr/>
        </p:nvSpPr>
        <p:spPr>
          <a:xfrm>
            <a:off x="2175010" y="188822"/>
            <a:ext cx="872169" cy="26624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CC341-9AF7-493D-B35B-D1EA4CCF6404}"/>
              </a:ext>
            </a:extLst>
          </p:cNvPr>
          <p:cNvSpPr/>
          <p:nvPr/>
        </p:nvSpPr>
        <p:spPr>
          <a:xfrm>
            <a:off x="2953902" y="955515"/>
            <a:ext cx="872169" cy="266242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40F17C-7EDC-4719-A063-EE5DD58DD1FA}"/>
              </a:ext>
            </a:extLst>
          </p:cNvPr>
          <p:cNvSpPr/>
          <p:nvPr/>
        </p:nvSpPr>
        <p:spPr>
          <a:xfrm>
            <a:off x="676660" y="5115859"/>
            <a:ext cx="1931962" cy="1474931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5CB0D6-458C-41D7-BFBE-C738DDDCC0BF}"/>
              </a:ext>
            </a:extLst>
          </p:cNvPr>
          <p:cNvSpPr/>
          <p:nvPr/>
        </p:nvSpPr>
        <p:spPr>
          <a:xfrm>
            <a:off x="4004934" y="4572824"/>
            <a:ext cx="1625411" cy="1763965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0CB489-7E95-43DA-82BB-C8180C64764F}"/>
              </a:ext>
            </a:extLst>
          </p:cNvPr>
          <p:cNvSpPr/>
          <p:nvPr/>
        </p:nvSpPr>
        <p:spPr>
          <a:xfrm>
            <a:off x="1088312" y="2864892"/>
            <a:ext cx="1450239" cy="1361069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1F4E08-1461-4B83-8F1D-34299FF216E2}"/>
              </a:ext>
            </a:extLst>
          </p:cNvPr>
          <p:cNvSpPr/>
          <p:nvPr/>
        </p:nvSpPr>
        <p:spPr>
          <a:xfrm>
            <a:off x="1832794" y="2532063"/>
            <a:ext cx="1257550" cy="3165344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DF58D1-DB01-46C6-91EB-89C0AB9FF09E}"/>
              </a:ext>
            </a:extLst>
          </p:cNvPr>
          <p:cNvSpPr/>
          <p:nvPr/>
        </p:nvSpPr>
        <p:spPr>
          <a:xfrm>
            <a:off x="3277966" y="2969995"/>
            <a:ext cx="574377" cy="1939137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0A3C8-5BA0-4C8E-B939-66E906E132FB}"/>
              </a:ext>
            </a:extLst>
          </p:cNvPr>
          <p:cNvSpPr txBox="1"/>
          <p:nvPr/>
        </p:nvSpPr>
        <p:spPr>
          <a:xfrm>
            <a:off x="6475742" y="6642556"/>
            <a:ext cx="587002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https://www.ibm.com/support/knowledgecenter/en/SSGU8G_11.50.0/com.ibm.rtree.doc/sii-overview-27706.htm</a:t>
            </a:r>
            <a:endParaRPr lang="en-US" sz="800">
              <a:solidFill>
                <a:srgbClr val="C65E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9E95A6-7E12-42A1-BA23-16F14FB75A8E}"/>
              </a:ext>
            </a:extLst>
          </p:cNvPr>
          <p:cNvSpPr txBox="1"/>
          <p:nvPr/>
        </p:nvSpPr>
        <p:spPr>
          <a:xfrm>
            <a:off x="11308422" y="905838"/>
            <a:ext cx="1125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1982624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0A76FB-1F9D-4790-9A6B-8DEB79734FAC}"/>
              </a:ext>
            </a:extLst>
          </p:cNvPr>
          <p:cNvSpPr/>
          <p:nvPr/>
        </p:nvSpPr>
        <p:spPr>
          <a:xfrm>
            <a:off x="1434957" y="154968"/>
            <a:ext cx="6303442" cy="61065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0C645-A22F-4EE9-9B20-A9B2A572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R* Tree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6CCE48F-E1A9-40AE-92D9-9ACBA8AC6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385" y="328088"/>
            <a:ext cx="6171327" cy="561239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2DAF68-C2BE-4305-891A-229B5BBEC934}"/>
              </a:ext>
            </a:extLst>
          </p:cNvPr>
          <p:cNvSpPr txBox="1"/>
          <p:nvPr/>
        </p:nvSpPr>
        <p:spPr>
          <a:xfrm>
            <a:off x="7095536" y="6642556"/>
            <a:ext cx="516790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By </a:t>
            </a:r>
            <a:r>
              <a:rPr lang="en-US" sz="800" err="1">
                <a:solidFill>
                  <a:srgbClr val="C65E00"/>
                </a:solidFill>
                <a:ea typeface="+mn-lt"/>
                <a:cs typeface="+mn-lt"/>
              </a:rPr>
              <a:t>Chire</a:t>
            </a:r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 - Own work, Public Domain, https://commons.wikimedia.org/w/index.php?curid=10294035</a:t>
            </a:r>
            <a:endParaRPr lang="en-US" sz="800">
              <a:solidFill>
                <a:srgbClr val="C65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551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D601B-7E9B-4D8E-B8C4-54A22A24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Choosing an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BE9DC-F3C4-4722-A2DB-766E4351B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lr>
                <a:srgbClr val="C65E00"/>
              </a:buClr>
              <a:buSzPct val="125000"/>
            </a:pPr>
            <a:r>
              <a:rPr lang="en-US"/>
              <a:t>What kind of spatial data is it?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/>
              <a:t>Raster: May not have relevant information inside the raster itself. So we may choose a "Spatial-driven" index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/>
              <a:t>Vector: We have data points as a reference so we may use a "Data-driven" index</a:t>
            </a:r>
          </a:p>
          <a:p>
            <a:pPr marL="342900" indent="-342900">
              <a:buClr>
                <a:srgbClr val="C65E00"/>
              </a:buClr>
            </a:pPr>
            <a:endParaRPr lang="en-US"/>
          </a:p>
          <a:p>
            <a:pPr marL="342900" indent="-342900">
              <a:buClr>
                <a:srgbClr val="C65E00"/>
              </a:buClr>
              <a:buSzPct val="125000"/>
            </a:pPr>
            <a:r>
              <a:rPr lang="en-US"/>
              <a:t>The main tradeoffs: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/>
              <a:t>Preprocessing time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/>
              <a:t>Storage cost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/>
              <a:t>Query time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97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36C6-2179-4852-A13A-CA3CA94F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566" y="1503474"/>
            <a:ext cx="7086601" cy="1293028"/>
          </a:xfrm>
        </p:spPr>
        <p:txBody>
          <a:bodyPr/>
          <a:lstStyle/>
          <a:p>
            <a:pPr algn="l"/>
            <a:r>
              <a:rPr lang="en-US">
                <a:solidFill>
                  <a:srgbClr val="00A9B0"/>
                </a:solidFill>
              </a:rPr>
              <a:t>Where else do we see spatial indexes?</a:t>
            </a:r>
          </a:p>
        </p:txBody>
      </p:sp>
      <p:pic>
        <p:nvPicPr>
          <p:cNvPr id="4" name="Picture 4" descr="A picture containing holding, man, kite, standing&#10;&#10;Description generated with very high confidence">
            <a:extLst>
              <a:ext uri="{FF2B5EF4-FFF2-40B4-BE49-F238E27FC236}">
                <a16:creationId xmlns:a16="http://schemas.microsoft.com/office/drawing/2014/main" id="{D6DF84CC-63A1-40E5-A351-2F14716C3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0582" y="47640"/>
            <a:ext cx="4830002" cy="67601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32D1C1-CB8E-47C6-BA74-79EA666D6A7A}"/>
              </a:ext>
            </a:extLst>
          </p:cNvPr>
          <p:cNvSpPr txBox="1"/>
          <p:nvPr/>
        </p:nvSpPr>
        <p:spPr>
          <a:xfrm>
            <a:off x="349838" y="3301282"/>
            <a:ext cx="834871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Collision Detection [9]</a:t>
            </a:r>
          </a:p>
          <a:p>
            <a:endParaRPr lang="en-US"/>
          </a:p>
          <a:p>
            <a:pPr marL="285750" indent="-285750">
              <a:buClr>
                <a:srgbClr val="C65E00"/>
              </a:buClr>
              <a:buSzPct val="125000"/>
              <a:buFont typeface="Arial"/>
              <a:buChar char="•"/>
            </a:pPr>
            <a:r>
              <a:rPr lang="en-US"/>
              <a:t>Bigger character bounding box for movement-based collision (walls, objects)</a:t>
            </a:r>
          </a:p>
          <a:p>
            <a:endParaRPr lang="en-US"/>
          </a:p>
          <a:p>
            <a:pPr marL="285750" indent="-285750">
              <a:buClr>
                <a:srgbClr val="C65E00"/>
              </a:buClr>
              <a:buSzPct val="125000"/>
              <a:buFont typeface="Arial"/>
              <a:buChar char="•"/>
            </a:pPr>
            <a:r>
              <a:rPr lang="en-US"/>
              <a:t>Smaller hit-box for attack-based collision (projectiles, and close-range weapons)</a:t>
            </a:r>
          </a:p>
          <a:p>
            <a:endParaRPr lang="en-US"/>
          </a:p>
          <a:p>
            <a:r>
              <a:rPr lang="en-US"/>
              <a:t>Projectile intersection is checked first with the character bounding box and then processed against the hit-box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893C4-5C82-4CB6-8920-EC98A264FE1F}"/>
              </a:ext>
            </a:extLst>
          </p:cNvPr>
          <p:cNvSpPr txBox="1"/>
          <p:nvPr/>
        </p:nvSpPr>
        <p:spPr>
          <a:xfrm>
            <a:off x="0" y="6592363"/>
            <a:ext cx="530947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https://wiki.teamfortress.com/w/images/7/7e/Scout_bullet_hitboxes.png</a:t>
            </a:r>
            <a:endParaRPr lang="en-US" sz="800">
              <a:solidFill>
                <a:srgbClr val="C65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08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210F2F-59F5-4B80-AEF8-0CE1298817F8}"/>
              </a:ext>
            </a:extLst>
          </p:cNvPr>
          <p:cNvSpPr/>
          <p:nvPr/>
        </p:nvSpPr>
        <p:spPr>
          <a:xfrm>
            <a:off x="480058" y="2428073"/>
            <a:ext cx="6603106" cy="42143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8C57-9613-4945-B28A-2479AB82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Ray Tracing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9BB805C7-9493-4194-A29B-AA96CDD89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17" y="2581593"/>
            <a:ext cx="6089417" cy="40594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CBB95-869C-4E5B-A48A-3CA41C6B6A01}"/>
              </a:ext>
            </a:extLst>
          </p:cNvPr>
          <p:cNvSpPr txBox="1"/>
          <p:nvPr/>
        </p:nvSpPr>
        <p:spPr>
          <a:xfrm>
            <a:off x="7200900" y="6642556"/>
            <a:ext cx="504006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By Henrik - Own work, CC BY-SA 4.0, https://commons.wikimedia.org/w/index.php?curid=3869326</a:t>
            </a:r>
            <a:endParaRPr lang="en-US" sz="800">
              <a:solidFill>
                <a:srgbClr val="C65E00"/>
              </a:solidFill>
            </a:endParaRPr>
          </a:p>
        </p:txBody>
      </p:sp>
      <p:pic>
        <p:nvPicPr>
          <p:cNvPr id="3" name="Picture 4" descr="A picture containing table, sitting, water, purple&#10;&#10;Description generated with very high confidence">
            <a:extLst>
              <a:ext uri="{FF2B5EF4-FFF2-40B4-BE49-F238E27FC236}">
                <a16:creationId xmlns:a16="http://schemas.microsoft.com/office/drawing/2014/main" id="{421F2B69-0BB7-4041-9332-2A56EFC27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3" y="120324"/>
            <a:ext cx="7781582" cy="1935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92A059-A31C-4C65-9031-5F6C1ACF2D74}"/>
              </a:ext>
            </a:extLst>
          </p:cNvPr>
          <p:cNvSpPr txBox="1"/>
          <p:nvPr/>
        </p:nvSpPr>
        <p:spPr>
          <a:xfrm>
            <a:off x="7200900" y="6353976"/>
            <a:ext cx="49434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https://medium.com/@bromanz/how-to-create-awesome-accelerators-the-surface-area-heuristic-e14b5dec6160</a:t>
            </a:r>
            <a:endParaRPr lang="en-US" sz="800">
              <a:solidFill>
                <a:srgbClr val="C65E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84577-7774-43C0-B536-869ABF6D2860}"/>
              </a:ext>
            </a:extLst>
          </p:cNvPr>
          <p:cNvSpPr txBox="1"/>
          <p:nvPr/>
        </p:nvSpPr>
        <p:spPr>
          <a:xfrm>
            <a:off x="7198760" y="5957297"/>
            <a:ext cx="487508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ea typeface="+mn-lt"/>
                <a:cs typeface="+mn-lt"/>
              </a:rPr>
              <a:t>https://www.scratchapixel.com/images/upload/acceleration-structure/bvhfig.gif?</a:t>
            </a:r>
            <a:endParaRPr lang="en-US" sz="1100"/>
          </a:p>
        </p:txBody>
      </p:sp>
      <p:pic>
        <p:nvPicPr>
          <p:cNvPr id="14" name="Picture 14" descr="A picture containing sign&#10;&#10;Description generated with very high confidence">
            <a:extLst>
              <a:ext uri="{FF2B5EF4-FFF2-40B4-BE49-F238E27FC236}">
                <a16:creationId xmlns:a16="http://schemas.microsoft.com/office/drawing/2014/main" id="{D7188E2F-6B0D-464F-AEBA-8C3A54B8E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244" y="2583147"/>
            <a:ext cx="4390703" cy="29331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F77A85-641C-4A02-9A9C-18C893543D93}"/>
              </a:ext>
            </a:extLst>
          </p:cNvPr>
          <p:cNvSpPr txBox="1"/>
          <p:nvPr/>
        </p:nvSpPr>
        <p:spPr>
          <a:xfrm>
            <a:off x="11188557" y="820219"/>
            <a:ext cx="7311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1794014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34D1E9F6-0C74-401F-A6C5-79A4C7BBB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2" y="128588"/>
            <a:ext cx="11853863" cy="6554438"/>
          </a:xfrm>
          <a:ln>
            <a:solidFill>
              <a:srgbClr val="4472C4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4DD475-90DC-4A16-9798-A3EF434B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89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ACCC7-D790-D940-A0E9-6167AD5C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Importance of Spatial data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B14BBB-AF48-43EE-BDAC-E13E49D9AF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030773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29868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6796-B2C0-49C7-A654-33D2C902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6EEDA-6821-4581-8FAA-1840A0BB9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400"/>
              <a:t>[1] </a:t>
            </a:r>
            <a:r>
              <a:rPr lang="en-US" sz="1400">
                <a:ea typeface="+mn-lt"/>
                <a:cs typeface="+mn-lt"/>
              </a:rPr>
              <a:t> Z. Jiang and S. Shekhar, </a:t>
            </a:r>
            <a:r>
              <a:rPr lang="en-US" sz="1400" i="1">
                <a:ea typeface="+mn-lt"/>
                <a:cs typeface="+mn-lt"/>
              </a:rPr>
              <a:t>Spatial Big Data Science Classification Techniques for Earth Observation Imagery</a:t>
            </a:r>
            <a:r>
              <a:rPr lang="en-US" sz="1400">
                <a:ea typeface="+mn-lt"/>
                <a:cs typeface="+mn-lt"/>
              </a:rPr>
              <a:t>. Cham, Switzerland: Springer International Publishing, 2018.</a:t>
            </a:r>
          </a:p>
          <a:p>
            <a:pPr marL="0" indent="0">
              <a:buNone/>
            </a:pPr>
            <a:r>
              <a:rPr lang="en-US" sz="1400"/>
              <a:t>[2] </a:t>
            </a:r>
            <a:r>
              <a:rPr lang="en-US" sz="1400">
                <a:ea typeface="+mn-lt"/>
                <a:cs typeface="+mn-lt"/>
              </a:rPr>
              <a:t>R. O. Obe and L. S. Hsu, </a:t>
            </a:r>
            <a:r>
              <a:rPr lang="en-US" sz="1400" i="1" err="1">
                <a:ea typeface="+mn-lt"/>
                <a:cs typeface="+mn-lt"/>
              </a:rPr>
              <a:t>PostGIS</a:t>
            </a:r>
            <a:r>
              <a:rPr lang="en-US" sz="1400" i="1">
                <a:ea typeface="+mn-lt"/>
                <a:cs typeface="+mn-lt"/>
              </a:rPr>
              <a:t> in action</a:t>
            </a:r>
            <a:r>
              <a:rPr lang="en-US" sz="1400">
                <a:ea typeface="+mn-lt"/>
                <a:cs typeface="+mn-lt"/>
              </a:rPr>
              <a:t>. Shelter Island, NY: Manning, 2015.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[3]De Groot, M, </a:t>
            </a:r>
            <a:r>
              <a:rPr lang="en-US" sz="1400" i="1">
                <a:ea typeface="+mn-lt"/>
                <a:cs typeface="+mn-lt"/>
              </a:rPr>
              <a:t>Building the New Order: 1938-1945</a:t>
            </a:r>
            <a:r>
              <a:rPr lang="en-US" sz="1400">
                <a:ea typeface="+mn-lt"/>
                <a:cs typeface="+mn-lt"/>
              </a:rPr>
              <a:t>. Spatial History Project, 2019.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[4]R. Bayer and E. McCreight, </a:t>
            </a:r>
            <a:r>
              <a:rPr lang="en-US" sz="1400" i="1">
                <a:ea typeface="+mn-lt"/>
                <a:cs typeface="+mn-lt"/>
              </a:rPr>
              <a:t>Organization and Maintenance of Large Ordered Indices</a:t>
            </a:r>
            <a:r>
              <a:rPr lang="en-US" sz="1400">
                <a:ea typeface="+mn-lt"/>
                <a:cs typeface="+mn-lt"/>
              </a:rPr>
              <a:t>. 1970.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[5]R. H. </a:t>
            </a:r>
            <a:r>
              <a:rPr lang="en-US" sz="1400" err="1">
                <a:ea typeface="+mn-lt"/>
                <a:cs typeface="+mn-lt"/>
              </a:rPr>
              <a:t>Guting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i="1">
                <a:ea typeface="+mn-lt"/>
                <a:cs typeface="+mn-lt"/>
              </a:rPr>
              <a:t>An Introduction to Spatial Database Systems</a:t>
            </a:r>
            <a:r>
              <a:rPr lang="en-US" sz="1400">
                <a:ea typeface="+mn-lt"/>
                <a:cs typeface="+mn-lt"/>
              </a:rPr>
              <a:t>  [Online]. Available: http://www.vldb.org/journal/VLDBJ3/P357.pdf. [Accessed: 15-Nov-2019]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[6]</a:t>
            </a:r>
            <a:r>
              <a:rPr lang="en-US" sz="1400" err="1">
                <a:ea typeface="+mn-lt"/>
                <a:cs typeface="+mn-lt"/>
              </a:rPr>
              <a:t>H.Samet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i="1">
                <a:ea typeface="+mn-lt"/>
                <a:cs typeface="+mn-lt"/>
              </a:rPr>
              <a:t>The Quadtree and Related Hierarchal Data Structures, </a:t>
            </a:r>
            <a:r>
              <a:rPr lang="en-US" sz="1400">
                <a:ea typeface="+mn-lt"/>
                <a:cs typeface="+mn-lt"/>
              </a:rPr>
              <a:t>University of Maryland, [Accessed: 21-Nov-2019]</a:t>
            </a:r>
            <a:r>
              <a:rPr lang="en-US" sz="1400" i="1">
                <a:ea typeface="+mn-lt"/>
                <a:cs typeface="+mn-lt"/>
              </a:rPr>
              <a:t> </a:t>
            </a:r>
            <a:r>
              <a:rPr lang="en-US" sz="140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[7]</a:t>
            </a:r>
            <a:r>
              <a:rPr lang="en-US" sz="1400" i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400"/>
              <a:t>James Fogarty, K-D Trees and Quad Trees, </a:t>
            </a:r>
            <a:r>
              <a:rPr lang="en-US" sz="1400" i="1"/>
              <a:t>University of Washington, [Online]. Available: </a:t>
            </a:r>
            <a:r>
              <a:rPr lang="en-US" sz="1400"/>
              <a:t>https://courses.cs.washington.edu/courses/cse326/07au/lectures/lect12.pdf</a:t>
            </a:r>
            <a:endParaRPr 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[8]Y. </a:t>
            </a:r>
            <a:r>
              <a:rPr lang="en-US" sz="1400" err="1">
                <a:ea typeface="+mn-lt"/>
                <a:cs typeface="+mn-lt"/>
              </a:rPr>
              <a:t>Manolopoulos</a:t>
            </a:r>
            <a:r>
              <a:rPr lang="en-US" sz="1400">
                <a:ea typeface="+mn-lt"/>
                <a:cs typeface="+mn-lt"/>
              </a:rPr>
              <a:t>, A. </a:t>
            </a:r>
            <a:r>
              <a:rPr lang="en-US" sz="1400" err="1">
                <a:ea typeface="+mn-lt"/>
                <a:cs typeface="+mn-lt"/>
              </a:rPr>
              <a:t>Nanopoulos</a:t>
            </a:r>
            <a:r>
              <a:rPr lang="en-US" sz="1400">
                <a:ea typeface="+mn-lt"/>
                <a:cs typeface="+mn-lt"/>
              </a:rPr>
              <a:t>, A. N. Papadopoulos, and Y. </a:t>
            </a:r>
            <a:r>
              <a:rPr lang="en-US" sz="1400" err="1">
                <a:ea typeface="+mn-lt"/>
                <a:cs typeface="+mn-lt"/>
              </a:rPr>
              <a:t>Theodoridis</a:t>
            </a:r>
            <a:r>
              <a:rPr lang="en-US" sz="1400">
                <a:ea typeface="+mn-lt"/>
                <a:cs typeface="+mn-lt"/>
              </a:rPr>
              <a:t>, </a:t>
            </a:r>
            <a:r>
              <a:rPr lang="en-US" sz="1400" i="1">
                <a:ea typeface="+mn-lt"/>
                <a:cs typeface="+mn-lt"/>
              </a:rPr>
              <a:t>R-Trees: Theory and Applications</a:t>
            </a:r>
            <a:r>
              <a:rPr lang="en-US" sz="1400">
                <a:ea typeface="+mn-lt"/>
                <a:cs typeface="+mn-lt"/>
              </a:rPr>
              <a:t>. Springer Science &amp; Business Media, 2010.</a:t>
            </a:r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[9]</a:t>
            </a:r>
            <a:r>
              <a:rPr lang="en-US" sz="1400" i="1">
                <a:ea typeface="+mn-lt"/>
                <a:cs typeface="+mn-lt"/>
              </a:rPr>
              <a:t>Bounding Box </a:t>
            </a:r>
            <a:r>
              <a:rPr lang="en-US" sz="1400">
                <a:ea typeface="+mn-lt"/>
                <a:cs typeface="+mn-lt"/>
              </a:rPr>
              <a:t>[Online]. Available: https://developer.valvesoftware.com/wiki/Bounding_box</a:t>
            </a:r>
            <a:endParaRPr lang="en-US"/>
          </a:p>
          <a:p>
            <a:pPr marL="0" indent="0">
              <a:buNone/>
            </a:pPr>
            <a:r>
              <a:rPr lang="en-US" sz="1400">
                <a:ea typeface="+mn-lt"/>
                <a:cs typeface="+mn-lt"/>
              </a:rPr>
              <a:t>[10] J. Gunther, S. Popov, H.-P. Seidel, and P. </a:t>
            </a:r>
            <a:r>
              <a:rPr lang="en-US" sz="1400" err="1">
                <a:ea typeface="+mn-lt"/>
                <a:cs typeface="+mn-lt"/>
              </a:rPr>
              <a:t>Slusallek</a:t>
            </a:r>
            <a:r>
              <a:rPr lang="en-US" sz="1400">
                <a:ea typeface="+mn-lt"/>
                <a:cs typeface="+mn-lt"/>
              </a:rPr>
              <a:t>, “Realtime Ray Tracing on GPU with BVH-based Packet Traversal,” </a:t>
            </a:r>
            <a:r>
              <a:rPr lang="en-US" sz="1400" i="1">
                <a:ea typeface="+mn-lt"/>
                <a:cs typeface="+mn-lt"/>
              </a:rPr>
              <a:t>2007 IEEE Symposium on Interactive Ray Tracing</a:t>
            </a:r>
            <a:r>
              <a:rPr lang="en-US" sz="1400">
                <a:ea typeface="+mn-lt"/>
                <a:cs typeface="+mn-lt"/>
              </a:rPr>
              <a:t>. 2007.</a:t>
            </a:r>
          </a:p>
        </p:txBody>
      </p:sp>
    </p:spTree>
    <p:extLst>
      <p:ext uri="{BB962C8B-B14F-4D97-AF65-F5344CB8AC3E}">
        <p14:creationId xmlns:p14="http://schemas.microsoft.com/office/powerpoint/2010/main" val="358983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D389-52A3-4ECF-8A54-C5A3B026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Raster vs Vector</a:t>
            </a:r>
          </a:p>
        </p:txBody>
      </p:sp>
      <p:pic>
        <p:nvPicPr>
          <p:cNvPr id="4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157849FE-1A77-4DEA-8790-FCAA22E61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0000" y="2194560"/>
            <a:ext cx="8871999" cy="40241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C81AD9-F7AF-422A-9B78-B7ECCBF51369}"/>
              </a:ext>
            </a:extLst>
          </p:cNvPr>
          <p:cNvSpPr txBox="1"/>
          <p:nvPr/>
        </p:nvSpPr>
        <p:spPr>
          <a:xfrm>
            <a:off x="8170042" y="6640860"/>
            <a:ext cx="4021958" cy="2171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https://lincolnmullen.com/projects/spatial-workshop/img/vector-vs-raster.png</a:t>
            </a:r>
            <a:endParaRPr lang="en-US" sz="800">
              <a:solidFill>
                <a:srgbClr val="C65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10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0697-E1B3-A846-A421-031136B50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Complex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54F57-8761-A74F-86CB-18F53DCE6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C65E00"/>
              </a:buClr>
              <a:buSzPct val="125000"/>
            </a:pPr>
            <a:r>
              <a:rPr lang="en-US"/>
              <a:t>There are many more complex data types [2]: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 err="1"/>
              <a:t>Multipolygons</a:t>
            </a:r>
            <a:endParaRPr lang="en-US"/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 err="1"/>
              <a:t>Multipoints</a:t>
            </a:r>
            <a:endParaRPr lang="en-US"/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 err="1"/>
              <a:t>Multilinestrings</a:t>
            </a:r>
            <a:endParaRPr lang="en-US"/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/>
              <a:t>Polyhedral Surfaces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 err="1"/>
              <a:t>TINs</a:t>
            </a:r>
            <a:r>
              <a:rPr lang="en-US"/>
              <a:t> (Triangular Irregular Networks)</a:t>
            </a:r>
          </a:p>
          <a:p>
            <a:pPr lvl="1">
              <a:buClr>
                <a:srgbClr val="C65E00"/>
              </a:buClr>
              <a:buFont typeface="Wingdings" panose="05000000000000000000" pitchFamily="2" charset="2"/>
              <a:buChar char="§"/>
            </a:pPr>
            <a:r>
              <a:rPr lang="en-US"/>
              <a:t>Circular Strings</a:t>
            </a:r>
          </a:p>
        </p:txBody>
      </p:sp>
    </p:spTree>
    <p:extLst>
      <p:ext uri="{BB962C8B-B14F-4D97-AF65-F5344CB8AC3E}">
        <p14:creationId xmlns:p14="http://schemas.microsoft.com/office/powerpoint/2010/main" val="340965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4A2B-A32F-47E1-BCCA-840F9A9EF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Tech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DE6DED-08B2-41C5-A2CA-E404284267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65E00"/>
                </a:solidFill>
              </a:rPr>
              <a:t>With queries</a:t>
            </a:r>
          </a:p>
        </p:txBody>
      </p:sp>
    </p:spTree>
    <p:extLst>
      <p:ext uri="{BB962C8B-B14F-4D97-AF65-F5344CB8AC3E}">
        <p14:creationId xmlns:p14="http://schemas.microsoft.com/office/powerpoint/2010/main" val="204669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3690-7F27-4A86-81C8-5F29E2CA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DC3404-FAAE-4244-B43D-5BBA749CA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44" y="1308040"/>
            <a:ext cx="3900094" cy="40241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A91342-FEAF-4F2D-9616-7B082530302C}"/>
              </a:ext>
            </a:extLst>
          </p:cNvPr>
          <p:cNvSpPr txBox="1"/>
          <p:nvPr/>
        </p:nvSpPr>
        <p:spPr>
          <a:xfrm>
            <a:off x="3672767" y="6477098"/>
            <a:ext cx="864962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By Daniel Lundin - https://wiki.postgresql.org/images/a/a4/PostgreSQL_logo.3colors.svg, PostgreSQL License, https://commons.wikimedia.org/w/index.php?curid=1395316</a:t>
            </a:r>
          </a:p>
        </p:txBody>
      </p:sp>
      <p:pic>
        <p:nvPicPr>
          <p:cNvPr id="9" name="Picture 9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47B0FDF-E805-472D-9776-A803A4AB0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703" y="3417778"/>
            <a:ext cx="4019894" cy="2376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9DC366-1753-4A34-8B47-28D330A9AABE}"/>
              </a:ext>
            </a:extLst>
          </p:cNvPr>
          <p:cNvSpPr txBox="1"/>
          <p:nvPr/>
        </p:nvSpPr>
        <p:spPr>
          <a:xfrm>
            <a:off x="9858838" y="6642556"/>
            <a:ext cx="23755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https://postgis.net/images/postgis-logo.png</a:t>
            </a:r>
            <a:endParaRPr lang="en-US" sz="800">
              <a:solidFill>
                <a:srgbClr val="C65E00"/>
              </a:solidFill>
            </a:endParaRPr>
          </a:p>
        </p:txBody>
      </p:sp>
      <p:pic>
        <p:nvPicPr>
          <p:cNvPr id="12" name="Picture 1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9AC321DE-04BA-499A-B283-CB362070F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963" y="1769624"/>
            <a:ext cx="50863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4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065B-EDDA-4E14-8E5E-BAD1FCFE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A9B0"/>
                </a:solidFill>
              </a:rPr>
              <a:t>Why </a:t>
            </a:r>
            <a:r>
              <a:rPr lang="en-US" err="1">
                <a:solidFill>
                  <a:srgbClr val="00A9B0"/>
                </a:solidFill>
              </a:rPr>
              <a:t>Postgresql</a:t>
            </a:r>
            <a:r>
              <a:rPr lang="en-US">
                <a:solidFill>
                  <a:srgbClr val="00A9B0"/>
                </a:solidFill>
              </a:rPr>
              <a:t> and </a:t>
            </a:r>
            <a:r>
              <a:rPr lang="en-US" err="1">
                <a:solidFill>
                  <a:srgbClr val="00A9B0"/>
                </a:solidFill>
              </a:rPr>
              <a:t>PostGIS</a:t>
            </a:r>
            <a:endParaRPr lang="en-US">
              <a:solidFill>
                <a:srgbClr val="00A9B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396DB-4DEA-46EF-8965-3BB5A521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964497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C65E00"/>
              </a:buClr>
              <a:buSzPct val="125000"/>
            </a:pPr>
            <a:r>
              <a:rPr lang="en-US" err="1"/>
              <a:t>PostGIS</a:t>
            </a:r>
            <a:r>
              <a:rPr lang="en-US"/>
              <a:t> is a library which extends the functionality of PostgreSQL to deal with spatial data types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PostgreSQL is an object-relational database management system that closely follows the "American National Standards Institute" </a:t>
            </a:r>
            <a:r>
              <a:rPr lang="en-US">
                <a:ea typeface="+mn-lt"/>
                <a:cs typeface="+mn-lt"/>
              </a:rPr>
              <a:t>(ANSI)</a:t>
            </a:r>
            <a:r>
              <a:rPr lang="en-US"/>
              <a:t> and "International Organization of Standardization" (ISO) [2]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The biggest advantage is that this is free and open source</a:t>
            </a:r>
          </a:p>
          <a:p>
            <a:pPr>
              <a:buClr>
                <a:srgbClr val="C65E00"/>
              </a:buClr>
              <a:buSzPct val="125000"/>
            </a:pPr>
            <a:r>
              <a:rPr lang="en-US"/>
              <a:t>There are others but this is a popular choice</a:t>
            </a:r>
          </a:p>
        </p:txBody>
      </p:sp>
      <p:pic>
        <p:nvPicPr>
          <p:cNvPr id="4" name="Picture 4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5E1EE5B8-1D4C-4ADF-B00B-773B5928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313" y="2331903"/>
            <a:ext cx="3745734" cy="3745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F7B58-ECEA-42AD-8E94-49768362E7D0}"/>
              </a:ext>
            </a:extLst>
          </p:cNvPr>
          <p:cNvSpPr txBox="1"/>
          <p:nvPr/>
        </p:nvSpPr>
        <p:spPr>
          <a:xfrm>
            <a:off x="5463629" y="6642556"/>
            <a:ext cx="67283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00">
                <a:solidFill>
                  <a:srgbClr val="C65E00"/>
                </a:solidFill>
                <a:ea typeface="+mn-lt"/>
                <a:cs typeface="+mn-lt"/>
              </a:rPr>
              <a:t>http://postgis.refractions.net/download/logo_suite/adbadge_square/adbadge_square_240.gif</a:t>
            </a:r>
            <a:endParaRPr lang="en-US" sz="800">
              <a:solidFill>
                <a:srgbClr val="C65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2616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48</Slides>
  <Notes>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Vapor Trail</vt:lpstr>
      <vt:lpstr>1_Vapor Trail</vt:lpstr>
      <vt:lpstr>Spatial Databases</vt:lpstr>
      <vt:lpstr>Why Spatial Data?</vt:lpstr>
      <vt:lpstr>What ARE Spatial DATABASES?</vt:lpstr>
      <vt:lpstr>Spatial Data Types</vt:lpstr>
      <vt:lpstr>Raster vs Vector</vt:lpstr>
      <vt:lpstr>Complex shapes</vt:lpstr>
      <vt:lpstr>Tech Demo</vt:lpstr>
      <vt:lpstr>Software</vt:lpstr>
      <vt:lpstr>Why Postgresql and PostGIS</vt:lpstr>
      <vt:lpstr>Cholera Map Revisited</vt:lpstr>
      <vt:lpstr>Cholera Map Revisited</vt:lpstr>
      <vt:lpstr>A Static world</vt:lpstr>
      <vt:lpstr>WWII Query</vt:lpstr>
      <vt:lpstr>WWII Query 1</vt:lpstr>
      <vt:lpstr>WWII Query 2</vt:lpstr>
      <vt:lpstr>Spatial Indexing</vt:lpstr>
      <vt:lpstr>What is spatial indexing?</vt:lpstr>
      <vt:lpstr>Why Create an Index?</vt:lpstr>
      <vt:lpstr>Why create an Index?</vt:lpstr>
      <vt:lpstr>B-Tree</vt:lpstr>
      <vt:lpstr>B-Tree</vt:lpstr>
      <vt:lpstr>Spatial indexing and querying cont. </vt:lpstr>
      <vt:lpstr>Quadtree cont. </vt:lpstr>
      <vt:lpstr>Animated Quadtree</vt:lpstr>
      <vt:lpstr>Types of quadtrees</vt:lpstr>
      <vt:lpstr>Point Quadtree</vt:lpstr>
      <vt:lpstr>Region Quadtree </vt:lpstr>
      <vt:lpstr>Point Region Quadtree</vt:lpstr>
      <vt:lpstr>Polygonal Map quadtree</vt:lpstr>
      <vt:lpstr>Compressed Quadtree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K-D vs Quad</vt:lpstr>
      <vt:lpstr>PowerPoint Presentation</vt:lpstr>
      <vt:lpstr>PowerPoint Presentation</vt:lpstr>
      <vt:lpstr>PowerPoint Presentation</vt:lpstr>
      <vt:lpstr>R-Tree</vt:lpstr>
      <vt:lpstr>R* Tree</vt:lpstr>
      <vt:lpstr>Choosing an index</vt:lpstr>
      <vt:lpstr>Where else do we see spatial indexes?</vt:lpstr>
      <vt:lpstr>Ray Tracing</vt:lpstr>
      <vt:lpstr>PowerPoint Presentation</vt:lpstr>
      <vt:lpstr>Importance of Spatial data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Databases</dc:title>
  <dc:creator>Tomasz Wojcik</dc:creator>
  <cp:revision>2</cp:revision>
  <dcterms:created xsi:type="dcterms:W3CDTF">2019-11-24T21:22:14Z</dcterms:created>
  <dcterms:modified xsi:type="dcterms:W3CDTF">2019-12-06T15:00:42Z</dcterms:modified>
</cp:coreProperties>
</file>